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BA9D36C-7B7F-40B6-BB46-814C26B34A7B}" type="datetimeFigureOut">
              <a:rPr lang="en-GB" smtClean="0"/>
              <a:pPr/>
              <a:t>24/09/2016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82EDEA6-2653-479C-B995-79F7252D289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aculty.londondeanery.ac.uk/e-learning/managing-poor-performanc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Trainers facing learner issues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509120"/>
            <a:ext cx="6368752" cy="1129680"/>
          </a:xfrm>
        </p:spPr>
        <p:txBody>
          <a:bodyPr/>
          <a:lstStyle/>
          <a:p>
            <a:r>
              <a:rPr lang="en-GB" dirty="0" smtClean="0"/>
              <a:t>Ann Telesz 23/09/16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35088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Introduce types of difficulty</a:t>
            </a:r>
          </a:p>
          <a:p>
            <a:r>
              <a:rPr lang="en-GB" dirty="0" smtClean="0"/>
              <a:t>Discuss experiences</a:t>
            </a:r>
          </a:p>
          <a:p>
            <a:r>
              <a:rPr lang="en-GB" dirty="0" smtClean="0"/>
              <a:t>Look at support available</a:t>
            </a:r>
          </a:p>
          <a:p>
            <a:r>
              <a:rPr lang="en-GB" dirty="0" smtClean="0"/>
              <a:t>Look at learning resources</a:t>
            </a:r>
          </a:p>
          <a:p>
            <a:r>
              <a:rPr lang="en-GB" dirty="0" smtClean="0">
                <a:hlinkClick r:id="rId2"/>
              </a:rPr>
              <a:t>http://www.faculty.londondeanery.ac.uk/e-learning/managing-poor-performance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3321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Different types of difficulty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Difficulty in progress </a:t>
            </a:r>
            <a:r>
              <a:rPr lang="en-GB" dirty="0" err="1" smtClean="0"/>
              <a:t>eg</a:t>
            </a:r>
            <a:r>
              <a:rPr lang="en-GB" dirty="0" smtClean="0"/>
              <a:t> exam failure</a:t>
            </a:r>
          </a:p>
          <a:p>
            <a:endParaRPr lang="en-GB" dirty="0"/>
          </a:p>
          <a:p>
            <a:r>
              <a:rPr lang="en-GB" dirty="0" smtClean="0"/>
              <a:t>Transient difficulty in personal life needing support</a:t>
            </a:r>
          </a:p>
          <a:p>
            <a:endParaRPr lang="en-GB" dirty="0"/>
          </a:p>
          <a:p>
            <a:r>
              <a:rPr lang="en-GB" dirty="0" smtClean="0"/>
              <a:t>Personal conduct and attitudinal issues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5977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Common circumstantial problems for trainees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educational challenges, exams, revision</a:t>
            </a:r>
          </a:p>
          <a:p>
            <a:r>
              <a:rPr lang="en-GB" dirty="0"/>
              <a:t>anxiety concerning career decisions</a:t>
            </a:r>
          </a:p>
          <a:p>
            <a:r>
              <a:rPr lang="en-GB" dirty="0"/>
              <a:t>pressure of work, lack of team support</a:t>
            </a:r>
          </a:p>
          <a:p>
            <a:r>
              <a:rPr lang="en-GB" dirty="0"/>
              <a:t>unfamiliarity, inexperience</a:t>
            </a:r>
          </a:p>
          <a:p>
            <a:r>
              <a:rPr lang="en-GB" dirty="0"/>
              <a:t>changes in team dynamics</a:t>
            </a:r>
          </a:p>
          <a:p>
            <a:r>
              <a:rPr lang="en-GB" dirty="0"/>
              <a:t>personal health problems</a:t>
            </a:r>
          </a:p>
          <a:p>
            <a:r>
              <a:rPr lang="en-GB" dirty="0"/>
              <a:t>sickness within the family</a:t>
            </a:r>
          </a:p>
          <a:p>
            <a:r>
              <a:rPr lang="en-GB" dirty="0"/>
              <a:t>personal relationship difficulties</a:t>
            </a:r>
          </a:p>
          <a:p>
            <a:r>
              <a:rPr lang="en-GB" dirty="0"/>
              <a:t>cultural isolation, culture shock (e.g. overseas graduates)</a:t>
            </a:r>
          </a:p>
          <a:p>
            <a:r>
              <a:rPr lang="en-GB" dirty="0"/>
              <a:t>domestic responsibilities or pressures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1164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Think of a trainee in difficulty you have supervised in the past. </a:t>
            </a:r>
          </a:p>
          <a:p>
            <a:r>
              <a:rPr lang="en-GB" dirty="0"/>
              <a:t>How were you alerted to the possible difficulties the trainee had?</a:t>
            </a:r>
          </a:p>
          <a:p>
            <a:r>
              <a:rPr lang="en-GB" dirty="0"/>
              <a:t>Was it an isolated instance or were you aware of a repeating pattern of concerns?</a:t>
            </a:r>
          </a:p>
          <a:p>
            <a:r>
              <a:rPr lang="en-GB" dirty="0"/>
              <a:t>What information did you need to help the </a:t>
            </a:r>
            <a:r>
              <a:rPr lang="en-GB" dirty="0" smtClean="0"/>
              <a:t>trainee?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5014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tools for which areas?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Communication skills</a:t>
            </a:r>
          </a:p>
          <a:p>
            <a:r>
              <a:rPr lang="en-GB" dirty="0" smtClean="0"/>
              <a:t>Clinical reasoning</a:t>
            </a:r>
          </a:p>
          <a:p>
            <a:r>
              <a:rPr lang="en-GB" dirty="0" smtClean="0"/>
              <a:t>Practical skills</a:t>
            </a:r>
          </a:p>
          <a:p>
            <a:r>
              <a:rPr lang="en-GB" dirty="0" smtClean="0"/>
              <a:t>Insight into performance</a:t>
            </a:r>
          </a:p>
          <a:p>
            <a:r>
              <a:rPr lang="en-GB" dirty="0" err="1" smtClean="0"/>
              <a:t>Teamworking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1005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763688" y="-18835"/>
            <a:ext cx="5212676" cy="688866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xmlns="" val="175017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GB" dirty="0" smtClean="0"/>
              <a:t>Golden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1. </a:t>
            </a:r>
            <a:r>
              <a:rPr lang="en-GB" dirty="0" smtClean="0"/>
              <a:t>Try </a:t>
            </a:r>
            <a:r>
              <a:rPr lang="en-GB" dirty="0"/>
              <a:t>to create an open, trusting relationship with </a:t>
            </a:r>
            <a:r>
              <a:rPr lang="en-GB" dirty="0" smtClean="0"/>
              <a:t>your trainee, </a:t>
            </a:r>
            <a:r>
              <a:rPr lang="en-GB" dirty="0"/>
              <a:t>where the </a:t>
            </a:r>
            <a:r>
              <a:rPr lang="en-GB" dirty="0" smtClean="0"/>
              <a:t>relationship </a:t>
            </a:r>
            <a:r>
              <a:rPr lang="en-GB" dirty="0"/>
              <a:t>between work and life is acknowledged and respected.</a:t>
            </a:r>
          </a:p>
          <a:p>
            <a:r>
              <a:rPr lang="en-GB" dirty="0"/>
              <a:t>2. Know </a:t>
            </a:r>
            <a:r>
              <a:rPr lang="en-GB" dirty="0" smtClean="0"/>
              <a:t>about support structures. </a:t>
            </a:r>
            <a:r>
              <a:rPr lang="en-GB" dirty="0"/>
              <a:t>A trainee in difficulty is likely to require advice and guidance from a range of </a:t>
            </a:r>
            <a:r>
              <a:rPr lang="en-GB" dirty="0" smtClean="0"/>
              <a:t>people and likely so </a:t>
            </a:r>
            <a:r>
              <a:rPr lang="en-GB" dirty="0"/>
              <a:t>will you.</a:t>
            </a:r>
          </a:p>
          <a:p>
            <a:r>
              <a:rPr lang="en-GB" dirty="0"/>
              <a:t>3. Keep contemporaneous records of all encounters with the trainee </a:t>
            </a:r>
            <a:r>
              <a:rPr lang="en-GB" dirty="0" smtClean="0"/>
              <a:t>using personal record and the </a:t>
            </a:r>
            <a:r>
              <a:rPr lang="en-GB" dirty="0" err="1" smtClean="0"/>
              <a:t>eportfolio</a:t>
            </a:r>
            <a:r>
              <a:rPr lang="en-GB" dirty="0" smtClean="0"/>
              <a:t> educators notes as appropriate</a:t>
            </a:r>
            <a:endParaRPr lang="en-GB" dirty="0"/>
          </a:p>
          <a:p>
            <a:r>
              <a:rPr lang="en-GB" dirty="0"/>
              <a:t>4. Use workplace-based assessments diagnostically. It is vital that you are explicit about labelling all causes for concern and that these are recorded.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32948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Golden rules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5</a:t>
            </a:r>
            <a:r>
              <a:rPr lang="en-GB" dirty="0"/>
              <a:t>. Set realistic goals for improvement, monitor these and record outcomes. </a:t>
            </a:r>
            <a:r>
              <a:rPr lang="en-GB" dirty="0" smtClean="0"/>
              <a:t>Give </a:t>
            </a:r>
            <a:r>
              <a:rPr lang="en-GB" dirty="0"/>
              <a:t>clear feedback, based on observable behaviours and with specific suggestions for </a:t>
            </a:r>
            <a:r>
              <a:rPr lang="en-GB" dirty="0" smtClean="0"/>
              <a:t>improvement.</a:t>
            </a:r>
            <a:endParaRPr lang="en-GB" dirty="0"/>
          </a:p>
          <a:p>
            <a:r>
              <a:rPr lang="en-GB" dirty="0"/>
              <a:t>6. Remember that trainees in difficulty are also employees in difficulty, who may put patient care or safety at risk. Involve appropriate </a:t>
            </a:r>
            <a:r>
              <a:rPr lang="en-GB" dirty="0" smtClean="0"/>
              <a:t>colleagues </a:t>
            </a:r>
            <a:r>
              <a:rPr lang="en-GB" dirty="0"/>
              <a:t>within your </a:t>
            </a:r>
            <a:r>
              <a:rPr lang="en-GB" dirty="0" smtClean="0"/>
              <a:t>practice </a:t>
            </a:r>
            <a:r>
              <a:rPr lang="en-GB" dirty="0"/>
              <a:t>and </a:t>
            </a:r>
            <a:r>
              <a:rPr lang="en-GB" dirty="0" smtClean="0"/>
              <a:t>educational network </a:t>
            </a:r>
            <a:r>
              <a:rPr lang="en-GB" dirty="0"/>
              <a:t>at an early </a:t>
            </a:r>
            <a:r>
              <a:rPr lang="en-GB" dirty="0" smtClean="0"/>
              <a:t>stage then escalate as appropriate.</a:t>
            </a:r>
            <a:endParaRPr lang="en-GB" dirty="0"/>
          </a:p>
          <a:p>
            <a:r>
              <a:rPr lang="en-GB" dirty="0"/>
              <a:t>7</a:t>
            </a:r>
            <a:r>
              <a:rPr lang="en-GB" dirty="0" smtClean="0"/>
              <a:t>. You are the person who must make the final judgment that they are Competent for Licensing. If you have concerns then share them earlier rather than later.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7804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4683</TotalTime>
  <Words>343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Angles</vt:lpstr>
      <vt:lpstr>Trainers facing learner issues</vt:lpstr>
      <vt:lpstr>Aims of session</vt:lpstr>
      <vt:lpstr>Different types of difficulty</vt:lpstr>
      <vt:lpstr>Common circumstantial problems for trainees</vt:lpstr>
      <vt:lpstr>Group work</vt:lpstr>
      <vt:lpstr>Which tools for which areas?</vt:lpstr>
      <vt:lpstr>Slide 7</vt:lpstr>
      <vt:lpstr>Golden rules</vt:lpstr>
      <vt:lpstr>Golden rules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Trainers facing learner issues</dc:title>
  <dc:creator>Ann Smart</dc:creator>
  <cp:lastModifiedBy>Rameet Singh</cp:lastModifiedBy>
  <cp:revision>14</cp:revision>
  <dcterms:created xsi:type="dcterms:W3CDTF">2016-09-20T08:38:17Z</dcterms:created>
  <dcterms:modified xsi:type="dcterms:W3CDTF">2016-09-24T20:26:18Z</dcterms:modified>
</cp:coreProperties>
</file>