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0"/>
  </p:notesMasterIdLst>
  <p:handoutMasterIdLst>
    <p:handoutMasterId r:id="rId41"/>
  </p:handoutMasterIdLst>
  <p:sldIdLst>
    <p:sldId id="304" r:id="rId2"/>
    <p:sldId id="257" r:id="rId3"/>
    <p:sldId id="258" r:id="rId4"/>
    <p:sldId id="259" r:id="rId5"/>
    <p:sldId id="260" r:id="rId6"/>
    <p:sldId id="340" r:id="rId7"/>
    <p:sldId id="341" r:id="rId8"/>
    <p:sldId id="342" r:id="rId9"/>
    <p:sldId id="343" r:id="rId10"/>
    <p:sldId id="344" r:id="rId11"/>
    <p:sldId id="345" r:id="rId12"/>
    <p:sldId id="346" r:id="rId13"/>
    <p:sldId id="338" r:id="rId14"/>
    <p:sldId id="336" r:id="rId15"/>
    <p:sldId id="337" r:id="rId16"/>
    <p:sldId id="263" r:id="rId17"/>
    <p:sldId id="264" r:id="rId18"/>
    <p:sldId id="317" r:id="rId19"/>
    <p:sldId id="271" r:id="rId20"/>
    <p:sldId id="272" r:id="rId21"/>
    <p:sldId id="283" r:id="rId22"/>
    <p:sldId id="284" r:id="rId23"/>
    <p:sldId id="325" r:id="rId24"/>
    <p:sldId id="326" r:id="rId25"/>
    <p:sldId id="324" r:id="rId26"/>
    <p:sldId id="347" r:id="rId27"/>
    <p:sldId id="348" r:id="rId28"/>
    <p:sldId id="349" r:id="rId29"/>
    <p:sldId id="350" r:id="rId30"/>
    <p:sldId id="351" r:id="rId31"/>
    <p:sldId id="327" r:id="rId32"/>
    <p:sldId id="333" r:id="rId33"/>
    <p:sldId id="328" r:id="rId34"/>
    <p:sldId id="329" r:id="rId35"/>
    <p:sldId id="295" r:id="rId36"/>
    <p:sldId id="332" r:id="rId37"/>
    <p:sldId id="335" r:id="rId38"/>
    <p:sldId id="310" r:id="rId39"/>
  </p:sldIdLst>
  <p:sldSz cx="12192000" cy="6858000"/>
  <p:notesSz cx="6864350" cy="99949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1E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0DEEF"/>
          </a:solidFill>
        </a:fill>
      </a:tcStyle>
    </a:wholeTbl>
    <a:band2H>
      <a:tcTxStyle/>
      <a:tcStyle>
        <a:tcBdr/>
        <a:fill>
          <a:solidFill>
            <a:srgbClr val="E9EFF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755" autoAdjust="0"/>
    <p:restoredTop sz="94660"/>
  </p:normalViewPr>
  <p:slideViewPr>
    <p:cSldViewPr snapToGrid="0" showGuides="1">
      <p:cViewPr varScale="1">
        <p:scale>
          <a:sx n="51" d="100"/>
          <a:sy n="51" d="100"/>
        </p:scale>
        <p:origin x="878" y="48"/>
      </p:cViewPr>
      <p:guideLst>
        <p:guide orient="horz" pos="2160"/>
        <p:guide pos="3840"/>
      </p:guideLst>
    </p:cSldViewPr>
  </p:slideViewPr>
  <p:notesTextViewPr>
    <p:cViewPr>
      <p:scale>
        <a:sx n="1" d="1"/>
        <a:sy n="1" d="1"/>
      </p:scale>
      <p:origin x="0" y="0"/>
    </p:cViewPr>
  </p:notesTextViewPr>
  <p:sorterViewPr>
    <p:cViewPr>
      <p:scale>
        <a:sx n="100" d="100"/>
        <a:sy n="100" d="100"/>
      </p:scale>
      <p:origin x="0" y="-26371"/>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4975" cy="50165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87788" y="0"/>
            <a:ext cx="2974975" cy="501650"/>
          </a:xfrm>
          <a:prstGeom prst="rect">
            <a:avLst/>
          </a:prstGeom>
        </p:spPr>
        <p:txBody>
          <a:bodyPr vert="horz" lIns="91440" tIns="45720" rIns="91440" bIns="45720" rtlCol="0"/>
          <a:lstStyle>
            <a:lvl1pPr algn="r">
              <a:defRPr sz="1200"/>
            </a:lvl1pPr>
          </a:lstStyle>
          <a:p>
            <a:fld id="{91EEB69F-AE9C-4B4B-A9A9-CBF9D587A1C9}" type="datetimeFigureOut">
              <a:rPr lang="en-GB" smtClean="0"/>
              <a:t>13/05/2018</a:t>
            </a:fld>
            <a:endParaRPr lang="en-GB" dirty="0"/>
          </a:p>
        </p:txBody>
      </p:sp>
      <p:sp>
        <p:nvSpPr>
          <p:cNvPr id="4" name="Footer Placeholder 3"/>
          <p:cNvSpPr>
            <a:spLocks noGrp="1"/>
          </p:cNvSpPr>
          <p:nvPr>
            <p:ph type="ftr" sz="quarter" idx="2"/>
          </p:nvPr>
        </p:nvSpPr>
        <p:spPr>
          <a:xfrm>
            <a:off x="0" y="9493250"/>
            <a:ext cx="2974975" cy="501650"/>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87788" y="9493250"/>
            <a:ext cx="2974975" cy="501650"/>
          </a:xfrm>
          <a:prstGeom prst="rect">
            <a:avLst/>
          </a:prstGeom>
        </p:spPr>
        <p:txBody>
          <a:bodyPr vert="horz" lIns="91440" tIns="45720" rIns="91440" bIns="45720" rtlCol="0" anchor="b"/>
          <a:lstStyle>
            <a:lvl1pPr algn="r">
              <a:defRPr sz="1200"/>
            </a:lvl1pPr>
          </a:lstStyle>
          <a:p>
            <a:fld id="{688F9BFB-8F5F-4ECB-9377-A22E4A204718}" type="slidenum">
              <a:rPr lang="en-GB" smtClean="0"/>
              <a:t>‹#›</a:t>
            </a:fld>
            <a:endParaRPr lang="en-GB" dirty="0"/>
          </a:p>
        </p:txBody>
      </p:sp>
    </p:spTree>
    <p:extLst>
      <p:ext uri="{BB962C8B-B14F-4D97-AF65-F5344CB8AC3E}">
        <p14:creationId xmlns:p14="http://schemas.microsoft.com/office/powerpoint/2010/main" val="4730799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9" name="Shape 119"/>
          <p:cNvSpPr>
            <a:spLocks noGrp="1" noRot="1" noChangeAspect="1"/>
          </p:cNvSpPr>
          <p:nvPr>
            <p:ph type="sldImg"/>
          </p:nvPr>
        </p:nvSpPr>
        <p:spPr>
          <a:xfrm>
            <a:off x="101600" y="749300"/>
            <a:ext cx="6661150" cy="3748088"/>
          </a:xfrm>
          <a:prstGeom prst="rect">
            <a:avLst/>
          </a:prstGeom>
        </p:spPr>
        <p:txBody>
          <a:bodyPr lIns="96332" tIns="48166" rIns="96332" bIns="48166"/>
          <a:lstStyle/>
          <a:p>
            <a:endParaRPr dirty="0"/>
          </a:p>
        </p:txBody>
      </p:sp>
      <p:sp>
        <p:nvSpPr>
          <p:cNvPr id="120" name="Shape 120"/>
          <p:cNvSpPr>
            <a:spLocks noGrp="1"/>
          </p:cNvSpPr>
          <p:nvPr>
            <p:ph type="body" sz="quarter" idx="1"/>
          </p:nvPr>
        </p:nvSpPr>
        <p:spPr>
          <a:xfrm>
            <a:off x="915247" y="4747578"/>
            <a:ext cx="5033857" cy="4497705"/>
          </a:xfrm>
          <a:prstGeom prst="rect">
            <a:avLst/>
          </a:prstGeom>
        </p:spPr>
        <p:txBody>
          <a:bodyPr lIns="96332" tIns="48166" rIns="96332" bIns="48166"/>
          <a:lstStyle/>
          <a:p>
            <a:endParaRPr/>
          </a:p>
        </p:txBody>
      </p:sp>
    </p:spTree>
    <p:extLst>
      <p:ext uri="{BB962C8B-B14F-4D97-AF65-F5344CB8AC3E}">
        <p14:creationId xmlns:p14="http://schemas.microsoft.com/office/powerpoint/2010/main" val="524781250"/>
      </p:ext>
    </p:extLst>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en.wikipedia.org/wiki/Generation_Z#cite_note-34"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ons.gov.uk/peoplepopulationandcommunity/populationandmigration/populationestimates/articles/overviewoftheukpopulation/february2016"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 y="749300"/>
            <a:ext cx="6661150" cy="3748088"/>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848997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 name="Shape 236"/>
          <p:cNvSpPr>
            <a:spLocks noGrp="1" noRot="1" noChangeAspect="1"/>
          </p:cNvSpPr>
          <p:nvPr>
            <p:ph type="sldImg"/>
          </p:nvPr>
        </p:nvSpPr>
        <p:spPr>
          <a:xfrm>
            <a:off x="101600" y="749300"/>
            <a:ext cx="6661150" cy="3748088"/>
          </a:xfrm>
          <a:prstGeom prst="rect">
            <a:avLst/>
          </a:prstGeom>
        </p:spPr>
        <p:txBody>
          <a:bodyPr/>
          <a:lstStyle/>
          <a:p>
            <a:endParaRPr dirty="0"/>
          </a:p>
        </p:txBody>
      </p:sp>
      <p:sp>
        <p:nvSpPr>
          <p:cNvPr id="237" name="Shape 237"/>
          <p:cNvSpPr>
            <a:spLocks noGrp="1"/>
          </p:cNvSpPr>
          <p:nvPr>
            <p:ph type="body" sz="quarter" idx="1"/>
          </p:nvPr>
        </p:nvSpPr>
        <p:spPr>
          <a:prstGeom prst="rect">
            <a:avLst/>
          </a:prstGeom>
        </p:spPr>
        <p:txBody>
          <a:bodyPr/>
          <a:lstStyle/>
          <a:p>
            <a:pPr marL="361245" indent="-361245">
              <a:lnSpc>
                <a:spcPct val="150000"/>
              </a:lnSpc>
              <a:buSzPct val="100000"/>
              <a:buFont typeface="Arial"/>
              <a:buChar char="•"/>
            </a:pPr>
            <a:endParaRPr dirty="0"/>
          </a:p>
        </p:txBody>
      </p:sp>
    </p:spTree>
    <p:extLst>
      <p:ext uri="{BB962C8B-B14F-4D97-AF65-F5344CB8AC3E}">
        <p14:creationId xmlns:p14="http://schemas.microsoft.com/office/powerpoint/2010/main" val="25250299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 y="749300"/>
            <a:ext cx="6661150" cy="3748088"/>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8579888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 y="749300"/>
            <a:ext cx="6661150" cy="3748088"/>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4017323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Shape 141"/>
          <p:cNvSpPr>
            <a:spLocks noGrp="1" noRot="1" noChangeAspect="1"/>
          </p:cNvSpPr>
          <p:nvPr>
            <p:ph type="sldImg"/>
          </p:nvPr>
        </p:nvSpPr>
        <p:spPr>
          <a:xfrm>
            <a:off x="101600" y="749300"/>
            <a:ext cx="6661150" cy="3748088"/>
          </a:xfrm>
          <a:prstGeom prst="rect">
            <a:avLst/>
          </a:prstGeom>
        </p:spPr>
        <p:txBody>
          <a:bodyPr/>
          <a:lstStyle/>
          <a:p>
            <a:endParaRPr dirty="0"/>
          </a:p>
        </p:txBody>
      </p:sp>
      <p:sp>
        <p:nvSpPr>
          <p:cNvPr id="142" name="Shape 142"/>
          <p:cNvSpPr>
            <a:spLocks noGrp="1"/>
          </p:cNvSpPr>
          <p:nvPr>
            <p:ph type="body" sz="quarter" idx="1"/>
          </p:nvPr>
        </p:nvSpPr>
        <p:spPr>
          <a:prstGeom prst="rect">
            <a:avLst/>
          </a:prstGeom>
        </p:spPr>
        <p:txBody>
          <a:bodyPr/>
          <a:lstStyle/>
          <a:p>
            <a:endParaRPr u="sng" baseline="30000" dirty="0">
              <a:solidFill>
                <a:srgbClr val="0000FF"/>
              </a:solidFill>
              <a:uFill>
                <a:solidFill>
                  <a:srgbClr val="0000FF"/>
                </a:solidFill>
              </a:uFill>
              <a:hlinkClick r:id="rId3"/>
            </a:endParaRPr>
          </a:p>
        </p:txBody>
      </p:sp>
    </p:spTree>
    <p:extLst>
      <p:ext uri="{BB962C8B-B14F-4D97-AF65-F5344CB8AC3E}">
        <p14:creationId xmlns:p14="http://schemas.microsoft.com/office/powerpoint/2010/main" val="18102607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Shape 152"/>
          <p:cNvSpPr>
            <a:spLocks noGrp="1" noRot="1" noChangeAspect="1"/>
          </p:cNvSpPr>
          <p:nvPr>
            <p:ph type="sldImg"/>
          </p:nvPr>
        </p:nvSpPr>
        <p:spPr>
          <a:xfrm>
            <a:off x="101600" y="749300"/>
            <a:ext cx="6661150" cy="3748088"/>
          </a:xfrm>
          <a:prstGeom prst="rect">
            <a:avLst/>
          </a:prstGeom>
        </p:spPr>
        <p:txBody>
          <a:bodyPr/>
          <a:lstStyle/>
          <a:p>
            <a:endParaRPr dirty="0"/>
          </a:p>
        </p:txBody>
      </p:sp>
      <p:sp>
        <p:nvSpPr>
          <p:cNvPr id="153" name="Shape 153"/>
          <p:cNvSpPr>
            <a:spLocks noGrp="1"/>
          </p:cNvSpPr>
          <p:nvPr>
            <p:ph type="body" sz="quarter" idx="1"/>
          </p:nvPr>
        </p:nvSpPr>
        <p:spPr>
          <a:prstGeom prst="rect">
            <a:avLst/>
          </a:prstGeom>
        </p:spPr>
        <p:txBody>
          <a:bodyPr/>
          <a:lstStyle/>
          <a:p>
            <a:endParaRPr dirty="0">
              <a:solidFill>
                <a:srgbClr val="0000FF"/>
              </a:solidFill>
              <a:uFill>
                <a:solidFill>
                  <a:srgbClr val="0000FF"/>
                </a:solidFill>
              </a:uFill>
              <a:hlinkClick r:id="rId3"/>
            </a:endParaRPr>
          </a:p>
        </p:txBody>
      </p:sp>
    </p:spTree>
    <p:extLst>
      <p:ext uri="{BB962C8B-B14F-4D97-AF65-F5344CB8AC3E}">
        <p14:creationId xmlns:p14="http://schemas.microsoft.com/office/powerpoint/2010/main" val="14623669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 name="Shape 163"/>
          <p:cNvSpPr>
            <a:spLocks noGrp="1" noRot="1" noChangeAspect="1"/>
          </p:cNvSpPr>
          <p:nvPr>
            <p:ph type="sldImg"/>
          </p:nvPr>
        </p:nvSpPr>
        <p:spPr>
          <a:xfrm>
            <a:off x="101600" y="749300"/>
            <a:ext cx="6661150" cy="3748088"/>
          </a:xfrm>
          <a:prstGeom prst="rect">
            <a:avLst/>
          </a:prstGeom>
        </p:spPr>
        <p:txBody>
          <a:bodyPr/>
          <a:lstStyle/>
          <a:p>
            <a:endParaRPr dirty="0"/>
          </a:p>
        </p:txBody>
      </p:sp>
      <p:sp>
        <p:nvSpPr>
          <p:cNvPr id="164" name="Shape 164"/>
          <p:cNvSpPr>
            <a:spLocks noGrp="1"/>
          </p:cNvSpPr>
          <p:nvPr>
            <p:ph type="body" sz="quarter" idx="1"/>
          </p:nvPr>
        </p:nvSpPr>
        <p:spPr>
          <a:prstGeom prst="rect">
            <a:avLst/>
          </a:prstGeom>
        </p:spPr>
        <p:txBody>
          <a:bodyPr/>
          <a:lstStyle/>
          <a:p>
            <a:pPr marL="481660" indent="-481660">
              <a:buSzPct val="100000"/>
              <a:buAutoNum type="arabicPeriod"/>
              <a:defRPr>
                <a:latin typeface="Open Sans"/>
                <a:ea typeface="Open Sans"/>
                <a:cs typeface="Open Sans"/>
                <a:sym typeface="Open Sans"/>
              </a:defRPr>
            </a:pPr>
            <a:endParaRPr dirty="0"/>
          </a:p>
        </p:txBody>
      </p:sp>
    </p:spTree>
    <p:extLst>
      <p:ext uri="{BB962C8B-B14F-4D97-AF65-F5344CB8AC3E}">
        <p14:creationId xmlns:p14="http://schemas.microsoft.com/office/powerpoint/2010/main" val="26720358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 y="749300"/>
            <a:ext cx="6661150" cy="3748088"/>
          </a:xfrm>
        </p:spPr>
      </p:sp>
      <p:sp>
        <p:nvSpPr>
          <p:cNvPr id="3" name="Notes Placeholder 2"/>
          <p:cNvSpPr>
            <a:spLocks noGrp="1"/>
          </p:cNvSpPr>
          <p:nvPr>
            <p:ph type="body" idx="1"/>
          </p:nvPr>
        </p:nvSpPr>
        <p:spPr/>
        <p:txBody>
          <a:bodyPr/>
          <a:lstStyle/>
          <a:p>
            <a:pPr fontAlgn="base"/>
            <a:r>
              <a:rPr lang="en-GB" sz="1300" dirty="0"/>
              <a:t>Tribes typically form around </a:t>
            </a:r>
            <a:r>
              <a:rPr lang="en-GB" sz="1300" b="1" dirty="0"/>
              <a:t>shared experiences and interests</a:t>
            </a:r>
            <a:r>
              <a:rPr lang="en-GB" sz="1300" dirty="0"/>
              <a:t> such as food, politics, the arts, faith, health, fitness, sports, fashion and money.</a:t>
            </a:r>
          </a:p>
          <a:p>
            <a:pPr fontAlgn="base"/>
            <a:r>
              <a:rPr lang="en-GB" sz="1300" dirty="0"/>
              <a:t>The </a:t>
            </a:r>
            <a:r>
              <a:rPr lang="en-GB" sz="1300" b="1" dirty="0"/>
              <a:t>strongest tribes</a:t>
            </a:r>
            <a:r>
              <a:rPr lang="en-GB" sz="1300" dirty="0"/>
              <a:t> (excluding immediate family) are those based in experiences such as military or volunteer service.</a:t>
            </a:r>
          </a:p>
          <a:p>
            <a:pPr fontAlgn="base"/>
            <a:r>
              <a:rPr lang="en-GB" sz="1300" dirty="0"/>
              <a:t>The </a:t>
            </a:r>
            <a:r>
              <a:rPr lang="en-GB" sz="1300" b="1" dirty="0"/>
              <a:t>younger you are</a:t>
            </a:r>
            <a:r>
              <a:rPr lang="en-GB" sz="1300" dirty="0"/>
              <a:t>, the more likely that tribes matter in your life.</a:t>
            </a:r>
          </a:p>
          <a:p>
            <a:pPr fontAlgn="base"/>
            <a:r>
              <a:rPr lang="en-GB" sz="1300" dirty="0"/>
              <a:t>Eager to form tribes, </a:t>
            </a:r>
            <a:r>
              <a:rPr lang="en-GB" sz="1300" b="1" dirty="0"/>
              <a:t>Millennials are more optimistic</a:t>
            </a:r>
            <a:r>
              <a:rPr lang="en-GB" sz="1300" dirty="0"/>
              <a:t> than older generations. For example, they are more likely to predict improvement in the economy, environment, education, health care, discrimination and terrorism.</a:t>
            </a:r>
          </a:p>
          <a:p>
            <a:pPr fontAlgn="base"/>
            <a:r>
              <a:rPr lang="en-GB" sz="1300" b="1" dirty="0"/>
              <a:t>Brands attract tribes, </a:t>
            </a:r>
            <a:r>
              <a:rPr lang="en-GB" sz="1300" dirty="0"/>
              <a:t>and tribes find brands. Some brands, however, transcend tribes.</a:t>
            </a:r>
          </a:p>
          <a:p>
            <a:pPr fontAlgn="base"/>
            <a:r>
              <a:rPr lang="en-GB" sz="1300" b="1" dirty="0"/>
              <a:t>Social networks</a:t>
            </a:r>
            <a:r>
              <a:rPr lang="en-GB" sz="1300" dirty="0"/>
              <a:t> play a huge role in “tribal” culture. For millennials, social networks are actually stronger tribe catalysts than real-world interactions.</a:t>
            </a:r>
          </a:p>
          <a:p>
            <a:pPr fontAlgn="base"/>
            <a:r>
              <a:rPr lang="en-GB" sz="1300" dirty="0"/>
              <a:t>There are </a:t>
            </a:r>
            <a:r>
              <a:rPr lang="en-GB" sz="1300" b="1" dirty="0"/>
              <a:t>gender and ethnic nuances</a:t>
            </a:r>
            <a:r>
              <a:rPr lang="en-GB" sz="1300" dirty="0"/>
              <a:t> in tribes’ interests and social network use.</a:t>
            </a:r>
          </a:p>
          <a:p>
            <a:endParaRPr lang="en-GB" dirty="0"/>
          </a:p>
        </p:txBody>
      </p:sp>
    </p:spTree>
    <p:extLst>
      <p:ext uri="{BB962C8B-B14F-4D97-AF65-F5344CB8AC3E}">
        <p14:creationId xmlns:p14="http://schemas.microsoft.com/office/powerpoint/2010/main" val="9441426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 y="749300"/>
            <a:ext cx="6661150" cy="3748088"/>
          </a:xfrm>
        </p:spPr>
      </p:sp>
      <p:sp>
        <p:nvSpPr>
          <p:cNvPr id="3" name="Notes Placeholder 2"/>
          <p:cNvSpPr>
            <a:spLocks noGrp="1"/>
          </p:cNvSpPr>
          <p:nvPr>
            <p:ph type="body" idx="1"/>
          </p:nvPr>
        </p:nvSpPr>
        <p:spPr/>
        <p:txBody>
          <a:bodyPr/>
          <a:lstStyle/>
          <a:p>
            <a:r>
              <a:rPr lang="en-GB" dirty="0" smtClean="0"/>
              <a:t>Encourage multi-generational projects, teams and meetings –</a:t>
            </a:r>
            <a:r>
              <a:rPr lang="en-GB" baseline="0" dirty="0" smtClean="0"/>
              <a:t> because in GP practice that is what will be there. Teach them how to chair a meeting, facilitate a meeting, take notes, add actions, encourage debate and discussion</a:t>
            </a:r>
          </a:p>
          <a:p>
            <a:pPr lvl="0"/>
            <a:r>
              <a:rPr lang="en-GB" sz="1200" dirty="0" smtClean="0">
                <a:effectLst/>
                <a:latin typeface="+mn-lt"/>
                <a:ea typeface="+mn-ea"/>
                <a:cs typeface="+mn-cs"/>
                <a:sym typeface="Calibri"/>
              </a:rPr>
              <a:t>The world is a project – every gen can work on a project. </a:t>
            </a:r>
          </a:p>
          <a:p>
            <a:pPr lvl="0"/>
            <a:r>
              <a:rPr lang="en-GB" sz="1200" dirty="0" smtClean="0">
                <a:effectLst/>
                <a:latin typeface="+mn-lt"/>
                <a:ea typeface="+mn-ea"/>
                <a:cs typeface="+mn-cs"/>
                <a:sym typeface="Calibri"/>
              </a:rPr>
              <a:t>Mix and max and have two different generations as co-leaders. </a:t>
            </a:r>
          </a:p>
          <a:p>
            <a:pPr lvl="0"/>
            <a:r>
              <a:rPr lang="en-GB" sz="1200" dirty="0" smtClean="0">
                <a:effectLst/>
                <a:latin typeface="+mn-lt"/>
                <a:ea typeface="+mn-ea"/>
                <a:cs typeface="+mn-cs"/>
                <a:sym typeface="Calibri"/>
              </a:rPr>
              <a:t>Or rotate roles in key meetings and projects.</a:t>
            </a:r>
          </a:p>
          <a:p>
            <a:endParaRPr lang="en-GB" dirty="0"/>
          </a:p>
        </p:txBody>
      </p:sp>
    </p:spTree>
    <p:extLst>
      <p:ext uri="{BB962C8B-B14F-4D97-AF65-F5344CB8AC3E}">
        <p14:creationId xmlns:p14="http://schemas.microsoft.com/office/powerpoint/2010/main" val="30701845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 y="749300"/>
            <a:ext cx="6661150" cy="3748088"/>
          </a:xfrm>
        </p:spPr>
      </p:sp>
      <p:sp>
        <p:nvSpPr>
          <p:cNvPr id="3" name="Notes Placeholder 2"/>
          <p:cNvSpPr>
            <a:spLocks noGrp="1"/>
          </p:cNvSpPr>
          <p:nvPr>
            <p:ph type="body" idx="1"/>
          </p:nvPr>
        </p:nvSpPr>
        <p:spPr/>
        <p:txBody>
          <a:bodyPr/>
          <a:lstStyle/>
          <a:p>
            <a:r>
              <a:rPr lang="en-GB" sz="1300" dirty="0"/>
              <a:t>ENVIRONMENT, DIET, ACTIVITY, MENTAL HEALTH </a:t>
            </a:r>
            <a:r>
              <a:rPr lang="en-GB" sz="1300" dirty="0" smtClean="0"/>
              <a:t>Millennials need </a:t>
            </a:r>
            <a:r>
              <a:rPr lang="en-GB" sz="1300" dirty="0"/>
              <a:t>to feel what they are doing is important and we need to articulate how important general practice is. Millennials feel strongly about the environment, mental health, diet and activity and we need to think how we might bring this into </a:t>
            </a:r>
            <a:r>
              <a:rPr lang="en-GB" sz="1300" dirty="0" smtClean="0"/>
              <a:t>their </a:t>
            </a:r>
            <a:r>
              <a:rPr lang="en-GB" sz="1300" dirty="0"/>
              <a:t>workspace. Embracing change and offering some hope is important for all generations. They are the first generation that doesn’t know life without the internet and personal tech devices. These are the folk who have been called lazy, entitled and even narcissistic with their obsession over social media and gaining ‘likes’ and ‘followers’.</a:t>
            </a:r>
          </a:p>
          <a:p>
            <a:r>
              <a:rPr lang="en-GB" sz="1300" dirty="0"/>
              <a:t> </a:t>
            </a:r>
          </a:p>
          <a:p>
            <a:r>
              <a:rPr lang="en-GB" sz="1300" dirty="0"/>
              <a:t>However, let’s not write them off: the positives are an entrepreneurial culture, a strong sense of wanting to make a difference, especially through collaboration, and a belief that work-life balance is more important than being a slave to the system</a:t>
            </a:r>
            <a:r>
              <a:rPr lang="en-GB" sz="1300" dirty="0" smtClean="0"/>
              <a:t>. What projects could they</a:t>
            </a:r>
            <a:r>
              <a:rPr lang="en-GB" sz="1300" baseline="0" dirty="0" smtClean="0"/>
              <a:t> do around the key areas of mental health, diet, activity and the environment – within the GP practice? How could they “specialise” in one of these so that they are building value for themselves and for their surgery/future GP surgeries?</a:t>
            </a:r>
            <a:endParaRPr lang="en-GB" sz="1300" dirty="0"/>
          </a:p>
          <a:p>
            <a:endParaRPr lang="en-GB" sz="1300" dirty="0"/>
          </a:p>
          <a:p>
            <a:endParaRPr lang="en-GB" dirty="0"/>
          </a:p>
        </p:txBody>
      </p:sp>
    </p:spTree>
    <p:extLst>
      <p:ext uri="{BB962C8B-B14F-4D97-AF65-F5344CB8AC3E}">
        <p14:creationId xmlns:p14="http://schemas.microsoft.com/office/powerpoint/2010/main" val="15365165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 y="749300"/>
            <a:ext cx="6661150" cy="3748088"/>
          </a:xfrm>
        </p:spPr>
      </p:sp>
      <p:sp>
        <p:nvSpPr>
          <p:cNvPr id="3" name="Notes Placeholder 2"/>
          <p:cNvSpPr>
            <a:spLocks noGrp="1"/>
          </p:cNvSpPr>
          <p:nvPr>
            <p:ph type="body" idx="1"/>
          </p:nvPr>
        </p:nvSpPr>
        <p:spPr/>
        <p:txBody>
          <a:bodyPr/>
          <a:lstStyle/>
          <a:p>
            <a:r>
              <a:rPr lang="en-GB" sz="1300" dirty="0" smtClean="0"/>
              <a:t>Feedback is about three things; acknowledgement</a:t>
            </a:r>
            <a:r>
              <a:rPr lang="en-GB" sz="1300" baseline="0" dirty="0" smtClean="0"/>
              <a:t> and recognition of a job well done, and giving praise – then it’s also about evaluation, which is about how something could be done better or differently, and it’s also about coaching. Millennials love coaching and mentoring and constant feedback. They also like reverse mentoring. </a:t>
            </a:r>
            <a:endParaRPr lang="en-GB" dirty="0"/>
          </a:p>
        </p:txBody>
      </p:sp>
    </p:spTree>
    <p:extLst>
      <p:ext uri="{BB962C8B-B14F-4D97-AF65-F5344CB8AC3E}">
        <p14:creationId xmlns:p14="http://schemas.microsoft.com/office/powerpoint/2010/main" val="36829468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dirty="0" smtClean="0">
                <a:effectLst/>
                <a:latin typeface="+mn-lt"/>
                <a:ea typeface="+mn-ea"/>
                <a:cs typeface="+mn-cs"/>
                <a:sym typeface="Calibri"/>
              </a:rPr>
              <a:t>Whilst Boomers &amp; Gen X tend to use mobile and email for everyday, older Millennials may prefer text, Facebook and twitter</a:t>
            </a:r>
          </a:p>
          <a:p>
            <a:pPr lvl="0"/>
            <a:r>
              <a:rPr lang="en-GB" sz="1200" dirty="0" smtClean="0">
                <a:effectLst/>
                <a:latin typeface="+mn-lt"/>
                <a:ea typeface="+mn-ea"/>
                <a:cs typeface="+mn-cs"/>
                <a:sym typeface="Calibri"/>
              </a:rPr>
              <a:t>Younger Gen Y may use Instagram, and WhatsApp (like text but can send images and video etc. and cheaper than text)</a:t>
            </a:r>
          </a:p>
          <a:p>
            <a:pPr lvl="0"/>
            <a:r>
              <a:rPr lang="en-GB" sz="1200" dirty="0" smtClean="0">
                <a:effectLst/>
                <a:latin typeface="+mn-lt"/>
                <a:ea typeface="+mn-ea"/>
                <a:cs typeface="+mn-cs"/>
                <a:sym typeface="Calibri"/>
              </a:rPr>
              <a:t>Gen Z use text and snapchat. </a:t>
            </a:r>
          </a:p>
          <a:p>
            <a:pPr lvl="0"/>
            <a:r>
              <a:rPr lang="en-GB" sz="1200" dirty="0" smtClean="0">
                <a:effectLst/>
                <a:latin typeface="+mn-lt"/>
                <a:ea typeface="+mn-ea"/>
                <a:cs typeface="+mn-cs"/>
                <a:sym typeface="Calibri"/>
              </a:rPr>
              <a:t>Add to your communications - don’t detract – no need to stop email but can add a WhatsApp or Facebook group. Stop doing an email newsletter if that gets no traction.</a:t>
            </a:r>
          </a:p>
          <a:p>
            <a:r>
              <a:rPr lang="en-GB" sz="1200" dirty="0" smtClean="0">
                <a:effectLst/>
                <a:latin typeface="+mn-lt"/>
                <a:ea typeface="+mn-ea"/>
                <a:cs typeface="+mn-cs"/>
                <a:sym typeface="Calibri"/>
              </a:rPr>
              <a:t> </a:t>
            </a:r>
          </a:p>
          <a:p>
            <a:endParaRPr lang="en-GB" dirty="0"/>
          </a:p>
        </p:txBody>
      </p:sp>
    </p:spTree>
    <p:extLst>
      <p:ext uri="{BB962C8B-B14F-4D97-AF65-F5344CB8AC3E}">
        <p14:creationId xmlns:p14="http://schemas.microsoft.com/office/powerpoint/2010/main" val="10050668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Shape 20"/>
          <p:cNvSpPr>
            <a:spLocks noGrp="1"/>
          </p:cNvSpPr>
          <p:nvPr>
            <p:ph type="title"/>
          </p:nvPr>
        </p:nvSpPr>
        <p:spPr>
          <a:prstGeom prst="rect">
            <a:avLst/>
          </a:prstGeom>
        </p:spPr>
        <p:txBody>
          <a:bodyPr/>
          <a:lstStyle/>
          <a:p>
            <a:r>
              <a:t>Title Text</a:t>
            </a:r>
          </a:p>
        </p:txBody>
      </p:sp>
      <p:sp>
        <p:nvSpPr>
          <p:cNvPr id="21" name="Shape 21"/>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hape 22"/>
          <p:cNvSpPr>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Vertical Title and Text">
    <p:spTree>
      <p:nvGrpSpPr>
        <p:cNvPr id="1" name=""/>
        <p:cNvGrpSpPr/>
        <p:nvPr/>
      </p:nvGrpSpPr>
      <p:grpSpPr>
        <a:xfrm>
          <a:off x="0" y="0"/>
          <a:ext cx="0" cy="0"/>
          <a:chOff x="0" y="0"/>
          <a:chExt cx="0" cy="0"/>
        </a:xfrm>
      </p:grpSpPr>
      <p:sp>
        <p:nvSpPr>
          <p:cNvPr id="101" name="Shape 101"/>
          <p:cNvSpPr>
            <a:spLocks noGrp="1"/>
          </p:cNvSpPr>
          <p:nvPr>
            <p:ph type="title"/>
          </p:nvPr>
        </p:nvSpPr>
        <p:spPr>
          <a:xfrm>
            <a:off x="8724900" y="365125"/>
            <a:ext cx="2628900" cy="5811838"/>
          </a:xfrm>
          <a:prstGeom prst="rect">
            <a:avLst/>
          </a:prstGeom>
        </p:spPr>
        <p:txBody>
          <a:bodyPr/>
          <a:lstStyle/>
          <a:p>
            <a:r>
              <a:t>Title Text</a:t>
            </a:r>
          </a:p>
        </p:txBody>
      </p:sp>
      <p:sp>
        <p:nvSpPr>
          <p:cNvPr id="102" name="Shape 102"/>
          <p:cNvSpPr>
            <a:spLocks noGrp="1"/>
          </p:cNvSpPr>
          <p:nvPr>
            <p:ph type="body" idx="1"/>
          </p:nvPr>
        </p:nvSpPr>
        <p:spPr>
          <a:xfrm>
            <a:off x="838200" y="365125"/>
            <a:ext cx="7734300" cy="58118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3" name="Shape 103"/>
          <p:cNvSpPr>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Shape 29"/>
          <p:cNvSpPr>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30" name="Shape 30"/>
          <p:cNvSpPr>
            <a:spLocks noGrp="1"/>
          </p:cNvSpPr>
          <p:nvPr>
            <p:ph type="body" sz="quarter" idx="1"/>
          </p:nvPr>
        </p:nvSpPr>
        <p:spPr>
          <a:xfrm>
            <a:off x="831850" y="4589462"/>
            <a:ext cx="10515600" cy="1500189"/>
          </a:xfrm>
          <a:prstGeom prst="rect">
            <a:avLst/>
          </a:prstGeom>
        </p:spPr>
        <p:txBody>
          <a:bodyPr/>
          <a:lstStyle>
            <a:lvl1pPr marL="0" indent="0">
              <a:buSzTx/>
              <a:buFontTx/>
              <a:buNone/>
              <a:defRPr sz="2400">
                <a:solidFill>
                  <a:srgbClr val="888888"/>
                </a:solidFill>
              </a:defRPr>
            </a:lvl1pPr>
            <a:lvl2pPr marL="0" indent="0">
              <a:buSzTx/>
              <a:buFontTx/>
              <a:buNone/>
              <a:defRPr sz="2400">
                <a:solidFill>
                  <a:srgbClr val="888888"/>
                </a:solidFill>
              </a:defRPr>
            </a:lvl2pPr>
            <a:lvl3pPr marL="0" indent="0">
              <a:buSzTx/>
              <a:buFontTx/>
              <a:buNone/>
              <a:defRPr sz="2400">
                <a:solidFill>
                  <a:srgbClr val="888888"/>
                </a:solidFill>
              </a:defRPr>
            </a:lvl3pPr>
            <a:lvl4pPr marL="0" indent="0">
              <a:buSzTx/>
              <a:buFontTx/>
              <a:buNone/>
              <a:defRPr sz="2400">
                <a:solidFill>
                  <a:srgbClr val="888888"/>
                </a:solidFill>
              </a:defRPr>
            </a:lvl4pPr>
            <a:lvl5pPr marL="0" indent="0">
              <a:buSzTx/>
              <a:buFontTx/>
              <a:buNone/>
              <a:defRPr sz="24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1" name="Shape 31"/>
          <p:cNvSpPr>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Shape 38"/>
          <p:cNvSpPr>
            <a:spLocks noGrp="1"/>
          </p:cNvSpPr>
          <p:nvPr>
            <p:ph type="title"/>
          </p:nvPr>
        </p:nvSpPr>
        <p:spPr>
          <a:prstGeom prst="rect">
            <a:avLst/>
          </a:prstGeom>
        </p:spPr>
        <p:txBody>
          <a:bodyPr/>
          <a:lstStyle/>
          <a:p>
            <a:r>
              <a:t>Title Text</a:t>
            </a:r>
          </a:p>
        </p:txBody>
      </p:sp>
      <p:sp>
        <p:nvSpPr>
          <p:cNvPr id="39" name="Shape 39"/>
          <p:cNvSpPr>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0" name="Shape 40"/>
          <p:cNvSpPr>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Shape 47"/>
          <p:cNvSpPr>
            <a:spLocks noGrp="1"/>
          </p:cNvSpPr>
          <p:nvPr>
            <p:ph type="title"/>
          </p:nvPr>
        </p:nvSpPr>
        <p:spPr>
          <a:xfrm>
            <a:off x="839787" y="365125"/>
            <a:ext cx="10515601" cy="1325563"/>
          </a:xfrm>
          <a:prstGeom prst="rect">
            <a:avLst/>
          </a:prstGeom>
        </p:spPr>
        <p:txBody>
          <a:bodyPr/>
          <a:lstStyle/>
          <a:p>
            <a:r>
              <a:t>Title Text</a:t>
            </a:r>
          </a:p>
        </p:txBody>
      </p:sp>
      <p:sp>
        <p:nvSpPr>
          <p:cNvPr id="48" name="Shape 48"/>
          <p:cNvSpPr>
            <a:spLocks noGrp="1"/>
          </p:cNvSpPr>
          <p:nvPr>
            <p:ph type="body" sz="quarter" idx="1"/>
          </p:nvPr>
        </p:nvSpPr>
        <p:spPr>
          <a:xfrm>
            <a:off x="839787" y="1681163"/>
            <a:ext cx="5157790" cy="823914"/>
          </a:xfrm>
          <a:prstGeom prst="rect">
            <a:avLst/>
          </a:prstGeom>
        </p:spPr>
        <p:txBody>
          <a:bodyPr anchor="b"/>
          <a:lstStyle>
            <a:lvl1pPr marL="0" indent="0">
              <a:buSzTx/>
              <a:buFontTx/>
              <a:buNone/>
              <a:defRPr sz="2400" b="1"/>
            </a:lvl1pPr>
            <a:lvl2pPr marL="0" indent="0">
              <a:buSzTx/>
              <a:buFontTx/>
              <a:buNone/>
              <a:defRPr sz="2400" b="1"/>
            </a:lvl2pPr>
            <a:lvl3pPr marL="0" indent="0">
              <a:buSzTx/>
              <a:buFontTx/>
              <a:buNone/>
              <a:defRPr sz="2400" b="1"/>
            </a:lvl3pPr>
            <a:lvl4pPr marL="0" indent="0">
              <a:buSzTx/>
              <a:buFontTx/>
              <a:buNone/>
              <a:defRPr sz="2400" b="1"/>
            </a:lvl4pPr>
            <a:lvl5pPr marL="0" indent="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9" name="Shape 49"/>
          <p:cNvSpPr>
            <a:spLocks noGrp="1"/>
          </p:cNvSpPr>
          <p:nvPr>
            <p:ph type="body" sz="quarter" idx="13"/>
          </p:nvPr>
        </p:nvSpPr>
        <p:spPr>
          <a:xfrm>
            <a:off x="6172200" y="1681163"/>
            <a:ext cx="5183188" cy="823914"/>
          </a:xfrm>
          <a:prstGeom prst="rect">
            <a:avLst/>
          </a:prstGeom>
        </p:spPr>
        <p:txBody>
          <a:bodyPr anchor="b"/>
          <a:lstStyle/>
          <a:p>
            <a:endParaRPr/>
          </a:p>
        </p:txBody>
      </p:sp>
      <p:sp>
        <p:nvSpPr>
          <p:cNvPr id="50" name="Shape 50"/>
          <p:cNvSpPr>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7" name="Shape 57"/>
          <p:cNvSpPr>
            <a:spLocks noGrp="1"/>
          </p:cNvSpPr>
          <p:nvPr>
            <p:ph type="title"/>
          </p:nvPr>
        </p:nvSpPr>
        <p:spPr>
          <a:prstGeom prst="rect">
            <a:avLst/>
          </a:prstGeom>
        </p:spPr>
        <p:txBody>
          <a:bodyPr/>
          <a:lstStyle/>
          <a:p>
            <a:r>
              <a:t>Title Text</a:t>
            </a:r>
          </a:p>
        </p:txBody>
      </p:sp>
      <p:sp>
        <p:nvSpPr>
          <p:cNvPr id="58" name="Shape 58"/>
          <p:cNvSpPr>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5" name="Shape 65"/>
          <p:cNvSpPr>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Shape 72"/>
          <p:cNvSpPr>
            <a:spLocks noGrp="1"/>
          </p:cNvSpPr>
          <p:nvPr>
            <p:ph type="title"/>
          </p:nvPr>
        </p:nvSpPr>
        <p:spPr>
          <a:xfrm>
            <a:off x="839787" y="457200"/>
            <a:ext cx="3932240" cy="1600200"/>
          </a:xfrm>
          <a:prstGeom prst="rect">
            <a:avLst/>
          </a:prstGeom>
        </p:spPr>
        <p:txBody>
          <a:bodyPr anchor="b"/>
          <a:lstStyle>
            <a:lvl1pPr>
              <a:defRPr sz="3200"/>
            </a:lvl1pPr>
          </a:lstStyle>
          <a:p>
            <a:r>
              <a:t>Title Text</a:t>
            </a:r>
          </a:p>
        </p:txBody>
      </p:sp>
      <p:sp>
        <p:nvSpPr>
          <p:cNvPr id="73" name="Shape 73"/>
          <p:cNvSpPr>
            <a:spLocks noGrp="1"/>
          </p:cNvSpPr>
          <p:nvPr>
            <p:ph type="body" sz="half" idx="1"/>
          </p:nvPr>
        </p:nvSpPr>
        <p:spPr>
          <a:xfrm>
            <a:off x="5183187" y="987425"/>
            <a:ext cx="6172202"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74" name="Shape 74"/>
          <p:cNvSpPr>
            <a:spLocks noGrp="1"/>
          </p:cNvSpPr>
          <p:nvPr>
            <p:ph type="body" sz="quarter" idx="13"/>
          </p:nvPr>
        </p:nvSpPr>
        <p:spPr>
          <a:xfrm>
            <a:off x="839787" y="2057400"/>
            <a:ext cx="3932238" cy="3811588"/>
          </a:xfrm>
          <a:prstGeom prst="rect">
            <a:avLst/>
          </a:prstGeom>
        </p:spPr>
        <p:txBody>
          <a:bodyPr/>
          <a:lstStyle/>
          <a:p>
            <a:endParaRPr/>
          </a:p>
        </p:txBody>
      </p:sp>
      <p:sp>
        <p:nvSpPr>
          <p:cNvPr id="75" name="Shape 75"/>
          <p:cNvSpPr>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Shape 82"/>
          <p:cNvSpPr>
            <a:spLocks noGrp="1"/>
          </p:cNvSpPr>
          <p:nvPr>
            <p:ph type="title"/>
          </p:nvPr>
        </p:nvSpPr>
        <p:spPr>
          <a:xfrm>
            <a:off x="839787" y="457200"/>
            <a:ext cx="3932240" cy="1600200"/>
          </a:xfrm>
          <a:prstGeom prst="rect">
            <a:avLst/>
          </a:prstGeom>
        </p:spPr>
        <p:txBody>
          <a:bodyPr anchor="b"/>
          <a:lstStyle>
            <a:lvl1pPr>
              <a:defRPr sz="3200"/>
            </a:lvl1pPr>
          </a:lstStyle>
          <a:p>
            <a:r>
              <a:t>Title Text</a:t>
            </a:r>
          </a:p>
        </p:txBody>
      </p:sp>
      <p:sp>
        <p:nvSpPr>
          <p:cNvPr id="83" name="Shape 83"/>
          <p:cNvSpPr>
            <a:spLocks noGrp="1"/>
          </p:cNvSpPr>
          <p:nvPr>
            <p:ph type="pic" sz="half" idx="13"/>
          </p:nvPr>
        </p:nvSpPr>
        <p:spPr>
          <a:xfrm>
            <a:off x="5183187" y="987425"/>
            <a:ext cx="6172202" cy="4873625"/>
          </a:xfrm>
          <a:prstGeom prst="rect">
            <a:avLst/>
          </a:prstGeom>
        </p:spPr>
        <p:txBody>
          <a:bodyPr lIns="91439" tIns="45719" rIns="91439" bIns="45719">
            <a:noAutofit/>
          </a:bodyPr>
          <a:lstStyle/>
          <a:p>
            <a:endParaRPr dirty="0"/>
          </a:p>
        </p:txBody>
      </p:sp>
      <p:sp>
        <p:nvSpPr>
          <p:cNvPr id="84" name="Shape 84"/>
          <p:cNvSpPr>
            <a:spLocks noGrp="1"/>
          </p:cNvSpPr>
          <p:nvPr>
            <p:ph type="body" sz="quarter" idx="1"/>
          </p:nvPr>
        </p:nvSpPr>
        <p:spPr>
          <a:xfrm>
            <a:off x="839787" y="2057400"/>
            <a:ext cx="3932240" cy="3811588"/>
          </a:xfrm>
          <a:prstGeom prst="rect">
            <a:avLst/>
          </a:prstGeom>
        </p:spPr>
        <p:txBody>
          <a:bodyPr/>
          <a:lstStyle>
            <a:lvl1pPr marL="0" indent="0">
              <a:buSzTx/>
              <a:buFontTx/>
              <a:buNone/>
              <a:defRPr sz="1600"/>
            </a:lvl1pPr>
            <a:lvl2pPr marL="0" indent="0">
              <a:buSzTx/>
              <a:buFontTx/>
              <a:buNone/>
              <a:defRPr sz="1600"/>
            </a:lvl2pPr>
            <a:lvl3pPr marL="0" indent="0">
              <a:buSzTx/>
              <a:buFontTx/>
              <a:buNone/>
              <a:defRPr sz="1600"/>
            </a:lvl3pPr>
            <a:lvl4pPr marL="0" indent="0">
              <a:buSzTx/>
              <a:buFontTx/>
              <a:buNone/>
              <a:defRPr sz="1600"/>
            </a:lvl4pPr>
            <a:lvl5pPr marL="0" indent="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85" name="Shape 85"/>
          <p:cNvSpPr>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92" name="Shape 92"/>
          <p:cNvSpPr>
            <a:spLocks noGrp="1"/>
          </p:cNvSpPr>
          <p:nvPr>
            <p:ph type="title"/>
          </p:nvPr>
        </p:nvSpPr>
        <p:spPr>
          <a:prstGeom prst="rect">
            <a:avLst/>
          </a:prstGeom>
        </p:spPr>
        <p:txBody>
          <a:bodyPr/>
          <a:lstStyle/>
          <a:p>
            <a:r>
              <a:t>Title Text</a:t>
            </a:r>
          </a:p>
        </p:txBody>
      </p:sp>
      <p:sp>
        <p:nvSpPr>
          <p:cNvPr id="93" name="Shape 93"/>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94" name="Shape 94"/>
          <p:cNvSpPr>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chor="ctr">
            <a:normAutofit/>
          </a:bodyPr>
          <a:lstStyle/>
          <a:p>
            <a:r>
              <a:t>Title Text</a:t>
            </a:r>
          </a:p>
        </p:txBody>
      </p:sp>
      <p:sp>
        <p:nvSpPr>
          <p:cNvPr id="3" name="Shape 3"/>
          <p:cNvSpPr>
            <a:spLocks noGrp="1"/>
          </p:cNvSpPr>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ormAutofit/>
          </a:bodyPr>
          <a:lstStyle/>
          <a:p>
            <a:r>
              <a:t>Body Level One</a:t>
            </a:r>
          </a:p>
          <a:p>
            <a:pPr lvl="1"/>
            <a:r>
              <a:t>Body Level Two</a:t>
            </a:r>
          </a:p>
          <a:p>
            <a:pPr lvl="2"/>
            <a:r>
              <a:t>Body Level Three</a:t>
            </a:r>
          </a:p>
          <a:p>
            <a:pPr lvl="3"/>
            <a:r>
              <a:t>Body Level Four</a:t>
            </a:r>
          </a:p>
          <a:p>
            <a:pPr lvl="4"/>
            <a:r>
              <a:t>Body Level Five</a:t>
            </a:r>
          </a:p>
        </p:txBody>
      </p:sp>
      <p:sp>
        <p:nvSpPr>
          <p:cNvPr id="4" name="Shape 4"/>
          <p:cNvSpPr>
            <a:spLocks noGrp="1"/>
          </p:cNvSpPr>
          <p:nvPr>
            <p:ph type="sldNum" sz="quarter" idx="2"/>
          </p:nvPr>
        </p:nvSpPr>
        <p:spPr>
          <a:xfrm>
            <a:off x="11089821" y="6404293"/>
            <a:ext cx="263980" cy="269239"/>
          </a:xfrm>
          <a:prstGeom prst="rect">
            <a:avLst/>
          </a:prstGeom>
          <a:ln w="12700">
            <a:miter lim="400000"/>
          </a:ln>
        </p:spPr>
        <p:txBody>
          <a:bodyPr wrap="none" lIns="45718" tIns="45718" rIns="45718" bIns="45718" anchor="ctr">
            <a:spAutoFit/>
          </a:bodyPr>
          <a:lstStyle>
            <a:lvl1pPr algn="r">
              <a:defRPr sz="1200">
                <a:solidFill>
                  <a:srgbClr val="888888"/>
                </a:solidFill>
              </a:defRPr>
            </a:lvl1pPr>
          </a:lstStyle>
          <a:p>
            <a:fld id="{86CB4B4D-7CA3-9044-876B-883B54F8677D}" type="slidenum">
              <a:t>‹#›</a:t>
            </a:fld>
            <a:endParaRPr dirty="0"/>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2pPr>
      <a:lvl3pPr marL="1234438" marR="0" indent="-320038"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hyperlink" Target="https://www.youtube.com/watch?v=57Uy9jPxxwI" TargetMode="Externa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32.png"/><Relationship Id="rId4" Type="http://schemas.openxmlformats.org/officeDocument/2006/relationships/image" Target="../media/image31.png"/></Relationships>
</file>

<file path=ppt/slides/_rels/slide34.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 Id="rId9" Type="http://schemas.openxmlformats.org/officeDocument/2006/relationships/image" Target="../media/image39.png"/></Relationships>
</file>

<file path=ppt/slides/_rels/slide3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Shape 152"/>
          <p:cNvSpPr/>
          <p:nvPr/>
        </p:nvSpPr>
        <p:spPr>
          <a:xfrm>
            <a:off x="9989073" y="2747282"/>
            <a:ext cx="1720982" cy="615553"/>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p>
            <a:pPr algn="r">
              <a:defRPr sz="3400">
                <a:solidFill>
                  <a:srgbClr val="FFFFFF"/>
                </a:solidFill>
                <a:latin typeface="Lato Bold"/>
                <a:ea typeface="Lato Bold"/>
                <a:cs typeface="Lato Bold"/>
                <a:sym typeface="Lato Bold"/>
              </a:defRPr>
            </a:pPr>
            <a:r>
              <a:rPr lang="en-GB" dirty="0" smtClean="0"/>
              <a:t>Ideation</a:t>
            </a:r>
            <a:endParaRPr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4005" y="0"/>
            <a:ext cx="15426005" cy="1090800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5242" y="5620248"/>
            <a:ext cx="2134237" cy="878104"/>
          </a:xfrm>
          <a:prstGeom prst="rect">
            <a:avLst/>
          </a:prstGeom>
        </p:spPr>
      </p:pic>
      <p:sp>
        <p:nvSpPr>
          <p:cNvPr id="6" name="TextBox 5"/>
          <p:cNvSpPr txBox="1"/>
          <p:nvPr/>
        </p:nvSpPr>
        <p:spPr>
          <a:xfrm>
            <a:off x="8382000" y="1417724"/>
            <a:ext cx="3121900" cy="41395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GB" sz="3800" dirty="0" smtClean="0">
                <a:solidFill>
                  <a:schemeClr val="bg1"/>
                </a:solidFill>
                <a:latin typeface="Gotham Medium" panose="02000603030000020004" pitchFamily="2" charset="0"/>
              </a:rPr>
              <a:t>Maximising</a:t>
            </a:r>
          </a:p>
          <a:p>
            <a:pPr algn="ctr"/>
            <a:r>
              <a:rPr lang="en-GB" sz="3800" dirty="0">
                <a:solidFill>
                  <a:schemeClr val="bg1"/>
                </a:solidFill>
                <a:latin typeface="Gotham Medium" panose="02000603030000020004" pitchFamily="2" charset="0"/>
              </a:rPr>
              <a:t>t</a:t>
            </a:r>
            <a:r>
              <a:rPr lang="en-GB" sz="3800" dirty="0" smtClean="0">
                <a:solidFill>
                  <a:schemeClr val="bg1"/>
                </a:solidFill>
                <a:latin typeface="Gotham Medium" panose="02000603030000020004" pitchFamily="2" charset="0"/>
              </a:rPr>
              <a:t>he potential of Millennial Doctors</a:t>
            </a:r>
          </a:p>
          <a:p>
            <a:pPr algn="ctr"/>
            <a:endParaRPr lang="en-GB" sz="3800" dirty="0">
              <a:solidFill>
                <a:schemeClr val="bg1"/>
              </a:solidFill>
              <a:latin typeface="Gotham Medium" panose="02000603030000020004" pitchFamily="2" charset="0"/>
            </a:endParaRPr>
          </a:p>
          <a:p>
            <a:pPr algn="ctr"/>
            <a:r>
              <a:rPr lang="en-GB" sz="3500" dirty="0" smtClean="0">
                <a:solidFill>
                  <a:schemeClr val="bg1"/>
                </a:solidFill>
                <a:latin typeface="Gotham Medium" panose="02000603030000020004" pitchFamily="2" charset="0"/>
              </a:rPr>
              <a:t>11</a:t>
            </a:r>
            <a:r>
              <a:rPr lang="en-GB" sz="3500" baseline="30000" dirty="0" smtClean="0">
                <a:solidFill>
                  <a:schemeClr val="bg1"/>
                </a:solidFill>
                <a:latin typeface="Gotham Medium" panose="02000603030000020004" pitchFamily="2" charset="0"/>
              </a:rPr>
              <a:t>th</a:t>
            </a:r>
            <a:r>
              <a:rPr lang="en-GB" sz="3500" dirty="0" smtClean="0">
                <a:solidFill>
                  <a:schemeClr val="bg1"/>
                </a:solidFill>
                <a:latin typeface="Gotham Medium" panose="02000603030000020004" pitchFamily="2" charset="0"/>
              </a:rPr>
              <a:t> May</a:t>
            </a:r>
            <a:endParaRPr lang="en-GB" sz="3500" dirty="0">
              <a:solidFill>
                <a:schemeClr val="bg1"/>
              </a:solidFill>
              <a:latin typeface="Gotham Medium" panose="02000603030000020004" pitchFamily="2" charset="0"/>
            </a:endParaRPr>
          </a:p>
        </p:txBody>
      </p:sp>
    </p:spTree>
    <p:extLst>
      <p:ext uri="{BB962C8B-B14F-4D97-AF65-F5344CB8AC3E}">
        <p14:creationId xmlns:p14="http://schemas.microsoft.com/office/powerpoint/2010/main" val="578126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8" name="image7.jpg"/>
          <p:cNvPicPr>
            <a:picLocks noChangeAspect="1"/>
          </p:cNvPicPr>
          <p:nvPr/>
        </p:nvPicPr>
        <p:blipFill>
          <a:blip r:embed="rId2">
            <a:extLst/>
          </a:blip>
          <a:stretch>
            <a:fillRect/>
          </a:stretch>
        </p:blipFill>
        <p:spPr>
          <a:xfrm>
            <a:off x="9963395" y="5081666"/>
            <a:ext cx="2228605" cy="1836845"/>
          </a:xfrm>
          <a:prstGeom prst="rect">
            <a:avLst/>
          </a:prstGeom>
          <a:ln w="19050">
            <a:solidFill>
              <a:srgbClr val="000000"/>
            </a:solidFill>
            <a:miter/>
          </a:ln>
        </p:spPr>
      </p:pic>
      <p:sp>
        <p:nvSpPr>
          <p:cNvPr id="12" name="Shape 176"/>
          <p:cNvSpPr>
            <a:spLocks noGrp="1"/>
          </p:cNvSpPr>
          <p:nvPr>
            <p:ph type="title"/>
          </p:nvPr>
        </p:nvSpPr>
        <p:spPr>
          <a:xfrm>
            <a:off x="377252" y="37547"/>
            <a:ext cx="11437495" cy="750566"/>
          </a:xfrm>
          <a:prstGeom prst="rect">
            <a:avLst/>
          </a:prstGeom>
        </p:spPr>
        <p:txBody>
          <a:bodyPr>
            <a:noAutofit/>
          </a:bodyPr>
          <a:lstStyle>
            <a:lvl1pPr algn="ctr">
              <a:defRPr sz="3000">
                <a:solidFill>
                  <a:srgbClr val="512F7E"/>
                </a:solidFill>
                <a:latin typeface="Gotham Bold"/>
                <a:ea typeface="Gotham Bold"/>
                <a:cs typeface="Gotham Bold"/>
                <a:sym typeface="Gotham Bold"/>
              </a:defRPr>
            </a:lvl1pPr>
          </a:lstStyle>
          <a:p>
            <a:r>
              <a:rPr lang="en-GB" dirty="0" smtClean="0"/>
              <a:t>Gen X Characteristics – aged 36 to 51 </a:t>
            </a:r>
            <a:endParaRPr dirty="0"/>
          </a:p>
        </p:txBody>
      </p:sp>
      <p:sp>
        <p:nvSpPr>
          <p:cNvPr id="18" name="Shape 327"/>
          <p:cNvSpPr/>
          <p:nvPr/>
        </p:nvSpPr>
        <p:spPr>
          <a:xfrm>
            <a:off x="104931" y="796736"/>
            <a:ext cx="11947161" cy="5786199"/>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lvl1pPr marL="457200" indent="-457200" defTabSz="457200">
              <a:tabLst>
                <a:tab pos="139700" algn="l"/>
                <a:tab pos="457200" algn="l"/>
              </a:tabLst>
              <a:defRPr sz="2200">
                <a:latin typeface="+mj-lt"/>
                <a:ea typeface="+mj-ea"/>
                <a:cs typeface="+mj-cs"/>
                <a:sym typeface="Helvetica"/>
              </a:defRPr>
            </a:lvl1pPr>
          </a:lstStyle>
          <a:p>
            <a:pPr marL="342900" lvl="1" indent="-342900">
              <a:buFont typeface="Courier New" panose="02070309020205020404" pitchFamily="49" charset="0"/>
              <a:buChar char="o"/>
            </a:pPr>
            <a:r>
              <a:rPr lang="en-GB" sz="2200" dirty="0"/>
              <a:t>Used to believing that anything is possible and are more self-expressive than </a:t>
            </a:r>
            <a:r>
              <a:rPr lang="en-GB" sz="2200" dirty="0" smtClean="0"/>
              <a:t>Boomers</a:t>
            </a:r>
            <a:endParaRPr lang="en-GB" sz="2200" dirty="0"/>
          </a:p>
          <a:p>
            <a:pPr marL="342900" lvl="1" indent="-342900">
              <a:buFont typeface="Courier New" panose="02070309020205020404" pitchFamily="49" charset="0"/>
              <a:buChar char="o"/>
            </a:pPr>
            <a:r>
              <a:rPr lang="en-GB" sz="2200" dirty="0" smtClean="0"/>
              <a:t>Most did not grow up with the internet and have inherited it – although they usually embrace new technology quickly</a:t>
            </a:r>
          </a:p>
          <a:p>
            <a:pPr marL="342900" lvl="1" indent="-342900">
              <a:buFont typeface="Courier New" panose="02070309020205020404" pitchFamily="49" charset="0"/>
              <a:buChar char="o"/>
            </a:pPr>
            <a:r>
              <a:rPr lang="en-GB" sz="2200" dirty="0" smtClean="0"/>
              <a:t>They do not come across as entitled but as reliable and can do and as go getters</a:t>
            </a:r>
          </a:p>
          <a:p>
            <a:pPr marL="342900" lvl="1" indent="-342900">
              <a:buFont typeface="Courier New" panose="02070309020205020404" pitchFamily="49" charset="0"/>
              <a:buChar char="o"/>
            </a:pPr>
            <a:r>
              <a:rPr lang="en-GB" sz="2200" dirty="0" smtClean="0"/>
              <a:t>To Boomers they can look like the bad girls/boys who made good – although every generation goes through is rebellious and evolutionary phase</a:t>
            </a:r>
          </a:p>
          <a:p>
            <a:pPr marL="342900" lvl="1" indent="-342900">
              <a:buFont typeface="Courier New" panose="02070309020205020404" pitchFamily="49" charset="0"/>
              <a:buChar char="o"/>
            </a:pPr>
            <a:r>
              <a:rPr lang="en-GB" sz="2200" dirty="0" smtClean="0"/>
              <a:t>As a generation, the majority left home – either to go to further education or a job – and they didn’t come back (unlike Millennials)</a:t>
            </a:r>
          </a:p>
          <a:p>
            <a:pPr marL="342900" lvl="1" indent="-342900">
              <a:buFont typeface="Courier New" panose="02070309020205020404" pitchFamily="49" charset="0"/>
              <a:buChar char="o"/>
            </a:pPr>
            <a:r>
              <a:rPr lang="en-GB" sz="2200" dirty="0" smtClean="0"/>
              <a:t>They spent the least time of the three generations with their parents, and this has given them a highly independent stance – which is why Gen X often get frustrated with Millennials who appear to be more passive and less proactive than they were at their age.</a:t>
            </a:r>
          </a:p>
          <a:p>
            <a:pPr marL="342900" lvl="1" indent="-342900">
              <a:buFont typeface="Courier New" panose="02070309020205020404" pitchFamily="49" charset="0"/>
              <a:buChar char="o"/>
            </a:pPr>
            <a:r>
              <a:rPr lang="en-GB" sz="2200" dirty="0" smtClean="0"/>
              <a:t>Gen X enjoyed free Uni education and benefitted from Boom times.</a:t>
            </a:r>
          </a:p>
          <a:p>
            <a:pPr marL="342900" lvl="1" indent="-342900">
              <a:buFont typeface="Courier New" panose="02070309020205020404" pitchFamily="49" charset="0"/>
              <a:buChar char="o"/>
            </a:pPr>
            <a:r>
              <a:rPr lang="en-GB" sz="2200" dirty="0" smtClean="0"/>
              <a:t>They are the squeezed generation, being the smallest generation between Boomers</a:t>
            </a:r>
          </a:p>
          <a:p>
            <a:pPr lvl="1"/>
            <a:r>
              <a:rPr lang="en-GB" sz="2200" dirty="0"/>
              <a:t> </a:t>
            </a:r>
            <a:r>
              <a:rPr lang="en-GB" sz="2200" dirty="0" smtClean="0"/>
              <a:t>    and Millennials and also having to look after older relatives and children who are</a:t>
            </a:r>
          </a:p>
          <a:p>
            <a:pPr lvl="1"/>
            <a:r>
              <a:rPr lang="en-GB" sz="2200" dirty="0"/>
              <a:t> </a:t>
            </a:r>
            <a:r>
              <a:rPr lang="en-GB" sz="2200" dirty="0" smtClean="0"/>
              <a:t>    not leaving home</a:t>
            </a:r>
          </a:p>
          <a:p>
            <a:pPr marL="342900" lvl="1" indent="-342900">
              <a:buFont typeface="Courier New" panose="02070309020205020404" pitchFamily="49" charset="0"/>
              <a:buChar char="o"/>
            </a:pPr>
            <a:endParaRPr lang="en-GB" sz="2200" dirty="0" smtClean="0"/>
          </a:p>
          <a:p>
            <a:pPr marL="342900" lvl="1" indent="-342900">
              <a:buFont typeface="Courier New" panose="02070309020205020404" pitchFamily="49" charset="0"/>
              <a:buChar char="o"/>
            </a:pPr>
            <a:endParaRPr dirty="0"/>
          </a:p>
        </p:txBody>
      </p:sp>
    </p:spTree>
    <p:extLst>
      <p:ext uri="{BB962C8B-B14F-4D97-AF65-F5344CB8AC3E}">
        <p14:creationId xmlns:p14="http://schemas.microsoft.com/office/powerpoint/2010/main" val="1621772880"/>
      </p:ext>
    </p:extLst>
  </p:cSld>
  <p:clrMapOvr>
    <a:masterClrMapping/>
  </p:clrMapOvr>
  <p:transition spd="slow"/>
  <p:timing>
    <p:tnLst>
      <p:par>
        <p:cTn id="1" dur="indefinite" restart="never" fill="hold"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9" name="image8.jpg"/>
          <p:cNvPicPr>
            <a:picLocks noChangeAspect="1"/>
          </p:cNvPicPr>
          <p:nvPr/>
        </p:nvPicPr>
        <p:blipFill>
          <a:blip r:embed="rId2">
            <a:extLst/>
          </a:blip>
          <a:stretch>
            <a:fillRect/>
          </a:stretch>
        </p:blipFill>
        <p:spPr>
          <a:xfrm>
            <a:off x="11248016" y="5531370"/>
            <a:ext cx="943984" cy="1326630"/>
          </a:xfrm>
          <a:prstGeom prst="rect">
            <a:avLst/>
          </a:prstGeom>
          <a:ln w="19050">
            <a:solidFill>
              <a:srgbClr val="000000"/>
            </a:solidFill>
            <a:miter/>
          </a:ln>
        </p:spPr>
      </p:pic>
      <p:sp>
        <p:nvSpPr>
          <p:cNvPr id="14" name="Shape 176"/>
          <p:cNvSpPr>
            <a:spLocks noGrp="1"/>
          </p:cNvSpPr>
          <p:nvPr>
            <p:ph type="title"/>
          </p:nvPr>
        </p:nvSpPr>
        <p:spPr>
          <a:xfrm>
            <a:off x="377252" y="-12732"/>
            <a:ext cx="11437495" cy="750566"/>
          </a:xfrm>
          <a:prstGeom prst="rect">
            <a:avLst/>
          </a:prstGeom>
        </p:spPr>
        <p:txBody>
          <a:bodyPr>
            <a:noAutofit/>
          </a:bodyPr>
          <a:lstStyle>
            <a:lvl1pPr algn="ctr">
              <a:defRPr sz="3000">
                <a:solidFill>
                  <a:srgbClr val="512F7E"/>
                </a:solidFill>
                <a:latin typeface="Gotham Bold"/>
                <a:ea typeface="Gotham Bold"/>
                <a:cs typeface="Gotham Bold"/>
                <a:sym typeface="Gotham Bold"/>
              </a:defRPr>
            </a:lvl1pPr>
          </a:lstStyle>
          <a:p>
            <a:r>
              <a:rPr lang="en-GB" dirty="0" smtClean="0"/>
              <a:t>Millennial/Gen Y Characteristics – aged 19 to 35</a:t>
            </a:r>
            <a:endParaRPr dirty="0"/>
          </a:p>
        </p:txBody>
      </p:sp>
      <p:sp>
        <p:nvSpPr>
          <p:cNvPr id="19" name="Shape 327"/>
          <p:cNvSpPr/>
          <p:nvPr/>
        </p:nvSpPr>
        <p:spPr>
          <a:xfrm>
            <a:off x="44969" y="481945"/>
            <a:ext cx="12102058" cy="6524863"/>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lvl1pPr marL="457200" indent="-457200" defTabSz="457200">
              <a:tabLst>
                <a:tab pos="139700" algn="l"/>
                <a:tab pos="457200" algn="l"/>
              </a:tabLst>
              <a:defRPr sz="2200">
                <a:latin typeface="+mj-lt"/>
                <a:ea typeface="+mj-ea"/>
                <a:cs typeface="+mj-cs"/>
                <a:sym typeface="Helvetica"/>
              </a:defRPr>
            </a:lvl1pPr>
          </a:lstStyle>
          <a:p>
            <a:pPr marL="342900" indent="-342900">
              <a:buFont typeface="Wingdings" panose="05000000000000000000" pitchFamily="2" charset="2"/>
              <a:buChar char="§"/>
            </a:pPr>
            <a:r>
              <a:rPr lang="en-GB" dirty="0" smtClean="0">
                <a:latin typeface="+mn-lt"/>
              </a:rPr>
              <a:t>Called both Generation Y (after Gen X) and also Millennials – which American </a:t>
            </a:r>
            <a:r>
              <a:rPr lang="en-GB" dirty="0">
                <a:latin typeface="+mn-lt"/>
              </a:rPr>
              <a:t>Authors William Strauss and Neil Howe coined </a:t>
            </a:r>
            <a:r>
              <a:rPr lang="en-GB" dirty="0" smtClean="0">
                <a:latin typeface="+mn-lt"/>
              </a:rPr>
              <a:t>as their label in 1987 </a:t>
            </a:r>
            <a:r>
              <a:rPr lang="en-GB" dirty="0">
                <a:latin typeface="+mn-lt"/>
              </a:rPr>
              <a:t>about kids who would graduate in the year 2000</a:t>
            </a:r>
            <a:r>
              <a:rPr lang="en-GB" dirty="0" smtClean="0">
                <a:latin typeface="+mn-lt"/>
              </a:rPr>
              <a:t>. Gen Y, as a label, got lost and the label of Millennials stuck. Millennials are:</a:t>
            </a:r>
          </a:p>
          <a:p>
            <a:pPr marL="342900" lvl="1" indent="-342900">
              <a:buFont typeface="Courier New" panose="02070309020205020404" pitchFamily="49" charset="0"/>
              <a:buChar char="o"/>
            </a:pPr>
            <a:r>
              <a:rPr lang="en-GB" sz="2200" dirty="0" smtClean="0"/>
              <a:t>Into innovation, change, novelty and variety. Highly mobile, worried about the world.</a:t>
            </a:r>
          </a:p>
          <a:p>
            <a:pPr marL="342900" lvl="1" indent="-342900">
              <a:buFont typeface="Courier New" panose="02070309020205020404" pitchFamily="49" charset="0"/>
              <a:buChar char="o"/>
            </a:pPr>
            <a:r>
              <a:rPr lang="en-GB" sz="2200" dirty="0" smtClean="0"/>
              <a:t>Spent more time with parents than Gen X and are currently the most protected/cossetted generation.</a:t>
            </a:r>
          </a:p>
          <a:p>
            <a:pPr marL="342900" lvl="1" indent="-342900">
              <a:buFont typeface="Courier New" panose="02070309020205020404" pitchFamily="49" charset="0"/>
              <a:buChar char="o"/>
            </a:pPr>
            <a:r>
              <a:rPr lang="en-GB" sz="2200" dirty="0" smtClean="0"/>
              <a:t>Lacking emotional intelligence/the ability to think critically – and they can be taught both. Over time, older Millennials become more tactical. All of them want to rise fast in work and have success.</a:t>
            </a:r>
          </a:p>
          <a:p>
            <a:pPr marL="342900" lvl="1" indent="-342900">
              <a:buFont typeface="Courier New" panose="02070309020205020404" pitchFamily="49" charset="0"/>
              <a:buChar char="o"/>
            </a:pPr>
            <a:r>
              <a:rPr lang="en-GB" sz="2200" dirty="0" smtClean="0"/>
              <a:t>Demand and take more freedom, choice and mobility than any previous generation including education, global media, comms and travel. </a:t>
            </a:r>
          </a:p>
          <a:p>
            <a:pPr marL="342900" lvl="1" indent="-342900">
              <a:buFont typeface="Courier New" panose="02070309020205020404" pitchFamily="49" charset="0"/>
              <a:buChar char="o"/>
            </a:pPr>
            <a:r>
              <a:rPr lang="en-GB" sz="2200" dirty="0" smtClean="0"/>
              <a:t>They demand work/life balance and work flexibility as a norm.</a:t>
            </a:r>
          </a:p>
          <a:p>
            <a:pPr marL="342900" lvl="1" indent="-342900">
              <a:buFont typeface="Courier New" panose="02070309020205020404" pitchFamily="49" charset="0"/>
              <a:buChar char="o"/>
            </a:pPr>
            <a:r>
              <a:rPr lang="en-GB" sz="2200" dirty="0" smtClean="0"/>
              <a:t>Love/use social media &amp; new tech and embrace it all, teaching themselves new things quickly. Into instant gratification, speed and pace in interactions. Tend not to remember or learn things in depth – social media means there’s no need to remember things - just google it. (Google effect bias)</a:t>
            </a:r>
          </a:p>
          <a:p>
            <a:pPr marL="342900" lvl="1" indent="-342900">
              <a:buFont typeface="Courier New" panose="02070309020205020404" pitchFamily="49" charset="0"/>
              <a:buChar char="o"/>
            </a:pPr>
            <a:r>
              <a:rPr lang="en-GB" sz="2200" dirty="0" smtClean="0"/>
              <a:t>Needing constant input </a:t>
            </a:r>
            <a:r>
              <a:rPr lang="en-GB" sz="2200" dirty="0"/>
              <a:t>and updating – </a:t>
            </a:r>
            <a:r>
              <a:rPr lang="en-GB" sz="2200" dirty="0" smtClean="0"/>
              <a:t>and they love </a:t>
            </a:r>
            <a:r>
              <a:rPr lang="en-GB" sz="2200" dirty="0"/>
              <a:t>to </a:t>
            </a:r>
            <a:r>
              <a:rPr lang="en-GB" sz="2200" dirty="0" smtClean="0"/>
              <a:t>give/receive </a:t>
            </a:r>
            <a:r>
              <a:rPr lang="en-GB" sz="2200" dirty="0"/>
              <a:t>feedback </a:t>
            </a:r>
            <a:r>
              <a:rPr lang="en-GB" sz="2200" dirty="0" smtClean="0"/>
              <a:t>at all levels. </a:t>
            </a:r>
          </a:p>
          <a:p>
            <a:pPr marL="342900" lvl="1" indent="-342900">
              <a:buFont typeface="Courier New" panose="02070309020205020404" pitchFamily="49" charset="0"/>
              <a:buChar char="o"/>
            </a:pPr>
            <a:r>
              <a:rPr lang="en-GB" sz="2200" dirty="0" smtClean="0"/>
              <a:t>Highly adaptable, and into multi tasking – and often work very fast but not always accurately. And may not be very loyal to a job (given their mobility).</a:t>
            </a:r>
          </a:p>
          <a:p>
            <a:pPr marL="342900" lvl="1" indent="-342900">
              <a:buFont typeface="Courier New" panose="02070309020205020404" pitchFamily="49" charset="0"/>
              <a:buChar char="o"/>
            </a:pPr>
            <a:r>
              <a:rPr lang="en-GB" sz="2200" dirty="0" smtClean="0"/>
              <a:t>Very image conscious due to social media and into status.</a:t>
            </a:r>
          </a:p>
          <a:p>
            <a:pPr marL="342900" lvl="1" indent="-342900">
              <a:buFont typeface="Courier New" panose="02070309020205020404" pitchFamily="49" charset="0"/>
              <a:buChar char="o"/>
            </a:pPr>
            <a:r>
              <a:rPr lang="en-GB" sz="2200" dirty="0" smtClean="0"/>
              <a:t>They have challenges with mental health since social media makes them feel they are not</a:t>
            </a:r>
          </a:p>
          <a:p>
            <a:pPr lvl="1"/>
            <a:r>
              <a:rPr lang="en-GB" sz="2200" dirty="0"/>
              <a:t> </a:t>
            </a:r>
            <a:r>
              <a:rPr lang="en-GB" sz="2200" dirty="0" smtClean="0"/>
              <a:t>      “good” enough. (Whatever that means to them).</a:t>
            </a:r>
            <a:endParaRPr dirty="0"/>
          </a:p>
        </p:txBody>
      </p:sp>
    </p:spTree>
    <p:extLst>
      <p:ext uri="{BB962C8B-B14F-4D97-AF65-F5344CB8AC3E}">
        <p14:creationId xmlns:p14="http://schemas.microsoft.com/office/powerpoint/2010/main" val="52324828"/>
      </p:ext>
    </p:extLst>
  </p:cSld>
  <p:clrMapOvr>
    <a:masterClrMapping/>
  </p:clrMapOvr>
  <p:transition spd="slow"/>
  <p:timing>
    <p:tnLst>
      <p:par>
        <p:cTn id="1" dur="indefinite" restart="never" fill="hold"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9" name="image8.jpg"/>
          <p:cNvPicPr>
            <a:picLocks noChangeAspect="1"/>
          </p:cNvPicPr>
          <p:nvPr/>
        </p:nvPicPr>
        <p:blipFill>
          <a:blip r:embed="rId2">
            <a:extLst/>
          </a:blip>
          <a:stretch>
            <a:fillRect/>
          </a:stretch>
        </p:blipFill>
        <p:spPr>
          <a:xfrm>
            <a:off x="11248016" y="5531370"/>
            <a:ext cx="943984" cy="1326630"/>
          </a:xfrm>
          <a:prstGeom prst="rect">
            <a:avLst/>
          </a:prstGeom>
          <a:ln w="19050">
            <a:solidFill>
              <a:srgbClr val="000000"/>
            </a:solidFill>
            <a:miter/>
          </a:ln>
        </p:spPr>
      </p:pic>
      <p:sp>
        <p:nvSpPr>
          <p:cNvPr id="14" name="Shape 176"/>
          <p:cNvSpPr>
            <a:spLocks noGrp="1"/>
          </p:cNvSpPr>
          <p:nvPr>
            <p:ph type="title"/>
          </p:nvPr>
        </p:nvSpPr>
        <p:spPr>
          <a:xfrm>
            <a:off x="377252" y="-12732"/>
            <a:ext cx="11437495" cy="750566"/>
          </a:xfrm>
          <a:prstGeom prst="rect">
            <a:avLst/>
          </a:prstGeom>
        </p:spPr>
        <p:txBody>
          <a:bodyPr>
            <a:noAutofit/>
          </a:bodyPr>
          <a:lstStyle>
            <a:lvl1pPr algn="ctr">
              <a:defRPr sz="3000">
                <a:solidFill>
                  <a:srgbClr val="512F7E"/>
                </a:solidFill>
                <a:latin typeface="Gotham Bold"/>
                <a:ea typeface="Gotham Bold"/>
                <a:cs typeface="Gotham Bold"/>
                <a:sym typeface="Gotham Bold"/>
              </a:defRPr>
            </a:lvl1pPr>
          </a:lstStyle>
          <a:p>
            <a:r>
              <a:rPr lang="en-GB" dirty="0" smtClean="0"/>
              <a:t>Millennial/Gen Y Characteristics – aged 19 to 35</a:t>
            </a:r>
            <a:endParaRPr dirty="0"/>
          </a:p>
        </p:txBody>
      </p:sp>
      <p:sp>
        <p:nvSpPr>
          <p:cNvPr id="19" name="Shape 327"/>
          <p:cNvSpPr/>
          <p:nvPr/>
        </p:nvSpPr>
        <p:spPr>
          <a:xfrm>
            <a:off x="44969" y="481945"/>
            <a:ext cx="12102058" cy="6186309"/>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lvl1pPr marL="457200" indent="-457200" defTabSz="457200">
              <a:tabLst>
                <a:tab pos="139700" algn="l"/>
                <a:tab pos="457200" algn="l"/>
              </a:tabLst>
              <a:defRPr sz="2200">
                <a:latin typeface="+mj-lt"/>
                <a:ea typeface="+mj-ea"/>
                <a:cs typeface="+mj-cs"/>
                <a:sym typeface="Helvetica"/>
              </a:defRPr>
            </a:lvl1pPr>
          </a:lstStyle>
          <a:p>
            <a:pPr marL="342900" lvl="1" indent="-342900">
              <a:buFont typeface="Courier New" panose="02070309020205020404" pitchFamily="49" charset="0"/>
              <a:buChar char="o"/>
            </a:pPr>
            <a:r>
              <a:rPr lang="en-GB" sz="2200" dirty="0" smtClean="0"/>
              <a:t>40% have reached Uni or further education (although this percentage may drop due to Gen Z having to pay fees now). Remember, Millennials are not saving – so they spend money on “experiences”</a:t>
            </a:r>
          </a:p>
          <a:p>
            <a:pPr marL="342900" lvl="1" indent="-342900">
              <a:buFont typeface="Courier New" panose="02070309020205020404" pitchFamily="49" charset="0"/>
              <a:buChar char="o"/>
            </a:pPr>
            <a:r>
              <a:rPr lang="en-GB" sz="2200" dirty="0" smtClean="0"/>
              <a:t>They are ALWAYS on the phone and some have “nomophobia” (the fear of being without the phone) and circa 80+% keep it by their beds are night. This means communication skills (face-to-face, telephone and even written skills), may be lacking.</a:t>
            </a:r>
          </a:p>
          <a:p>
            <a:pPr marL="342900" lvl="1" indent="-342900">
              <a:buFont typeface="Courier New" panose="02070309020205020404" pitchFamily="49" charset="0"/>
              <a:buChar char="o"/>
            </a:pPr>
            <a:r>
              <a:rPr lang="en-GB" sz="2200" dirty="0" smtClean="0"/>
              <a:t>They come across as lacking commitment since their education and upbringing and social media has told them they can do anything, anytime and anywhere – the globe is their playground.</a:t>
            </a:r>
          </a:p>
          <a:p>
            <a:pPr marL="342900" lvl="1" indent="-342900">
              <a:buFont typeface="Courier New" panose="02070309020205020404" pitchFamily="49" charset="0"/>
              <a:buChar char="o"/>
            </a:pPr>
            <a:r>
              <a:rPr lang="en-GB" sz="2200" dirty="0" smtClean="0"/>
              <a:t>This means they may try things for a bit and then move on – they may not be loyal to a job role since the “grass may look greener elsewhere” – and they are focused on themselves although wanting to change the world. They have been taught that work/life balance is vital so they go after that</a:t>
            </a:r>
          </a:p>
          <a:p>
            <a:pPr marL="342900" lvl="1" indent="-342900">
              <a:buFont typeface="Courier New" panose="02070309020205020404" pitchFamily="49" charset="0"/>
              <a:buChar char="o"/>
            </a:pPr>
            <a:r>
              <a:rPr lang="en-GB" sz="2200" dirty="0" smtClean="0"/>
              <a:t>According to research by Brunswick, they will grow up more slowly, get married or have children later and one third may never get on the property market at all. Millennials feel “poor”</a:t>
            </a:r>
          </a:p>
          <a:p>
            <a:pPr marL="342900" lvl="1" indent="-342900">
              <a:buFont typeface="Courier New" panose="02070309020205020404" pitchFamily="49" charset="0"/>
              <a:buChar char="o"/>
            </a:pPr>
            <a:r>
              <a:rPr lang="en-GB" sz="2200" dirty="0" smtClean="0"/>
              <a:t>Millennials are 10 years behind Gen X in terms of financial security. Millennials at 30 are half as poor as Gen X were when they were 30. That’s why money is important – they feel the lack of it.</a:t>
            </a:r>
          </a:p>
          <a:p>
            <a:pPr marL="342900" lvl="1" indent="-342900">
              <a:buFont typeface="Courier New" panose="02070309020205020404" pitchFamily="49" charset="0"/>
              <a:buChar char="o"/>
            </a:pPr>
            <a:r>
              <a:rPr lang="en-GB" sz="2200" dirty="0" smtClean="0"/>
              <a:t>Millennials don’t save because it takes too much control and hard work – it was much easier for Boomers and Gen X – and there was less choice and fewer demands (via social media).</a:t>
            </a:r>
          </a:p>
          <a:p>
            <a:pPr marL="342900" lvl="1" indent="-342900">
              <a:buFont typeface="Courier New" panose="02070309020205020404" pitchFamily="49" charset="0"/>
              <a:buChar char="o"/>
            </a:pPr>
            <a:r>
              <a:rPr lang="en-GB" sz="2200" dirty="0" smtClean="0"/>
              <a:t>The internet and social media has produced a generation which is more insecure and more            afraid and more self conscious – and also demands instant gratification as a right.</a:t>
            </a:r>
          </a:p>
        </p:txBody>
      </p:sp>
    </p:spTree>
    <p:extLst>
      <p:ext uri="{BB962C8B-B14F-4D97-AF65-F5344CB8AC3E}">
        <p14:creationId xmlns:p14="http://schemas.microsoft.com/office/powerpoint/2010/main" val="3226316365"/>
      </p:ext>
    </p:extLst>
  </p:cSld>
  <p:clrMapOvr>
    <a:masterClrMapping/>
  </p:clrMapOvr>
  <p:transition spd="slow"/>
  <p:timing>
    <p:tnLst>
      <p:par>
        <p:cTn id="1" dur="indefinite" restart="never" fill="hold"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hape 170"/>
          <p:cNvSpPr/>
          <p:nvPr/>
        </p:nvSpPr>
        <p:spPr>
          <a:xfrm>
            <a:off x="1509340" y="3164923"/>
            <a:ext cx="9173340" cy="1408074"/>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lgn="ctr">
              <a:lnSpc>
                <a:spcPct val="90000"/>
              </a:lnSpc>
              <a:defRPr sz="3900">
                <a:solidFill>
                  <a:srgbClr val="512F7E"/>
                </a:solidFill>
                <a:latin typeface="Gotham Medium"/>
                <a:ea typeface="Gotham Medium"/>
                <a:cs typeface="Gotham Medium"/>
                <a:sym typeface="Gotham Medium"/>
              </a:defRPr>
            </a:lvl1pPr>
          </a:lstStyle>
          <a:p>
            <a:r>
              <a:rPr lang="en-GB" sz="2800" dirty="0" smtClean="0"/>
              <a:t>Video for Bond meeting Q in Skyfall:</a:t>
            </a:r>
          </a:p>
          <a:p>
            <a:r>
              <a:rPr lang="en-GB" sz="2800" dirty="0">
                <a:hlinkClick r:id="rId2"/>
              </a:rPr>
              <a:t>https://</a:t>
            </a:r>
            <a:r>
              <a:rPr lang="en-GB" sz="2800" dirty="0" smtClean="0">
                <a:hlinkClick r:id="rId2"/>
              </a:rPr>
              <a:t>www.youtube.com/watch?v=57Uy9jPxxwI</a:t>
            </a:r>
            <a:endParaRPr lang="en-GB" sz="2800" dirty="0" smtClean="0"/>
          </a:p>
          <a:p>
            <a:endParaRPr dirty="0"/>
          </a:p>
        </p:txBody>
      </p:sp>
    </p:spTree>
    <p:extLst>
      <p:ext uri="{BB962C8B-B14F-4D97-AF65-F5344CB8AC3E}">
        <p14:creationId xmlns:p14="http://schemas.microsoft.com/office/powerpoint/2010/main" val="1917025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 name="Shape 217"/>
          <p:cNvSpPr/>
          <p:nvPr/>
        </p:nvSpPr>
        <p:spPr>
          <a:xfrm>
            <a:off x="7506144" y="1282542"/>
            <a:ext cx="3283879" cy="2308320"/>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lnSpc>
                <a:spcPct val="120000"/>
              </a:lnSpc>
              <a:defRPr sz="3000">
                <a:solidFill>
                  <a:srgbClr val="512F7E"/>
                </a:solidFill>
                <a:latin typeface="Lato Regular"/>
                <a:ea typeface="Lato Regular"/>
                <a:cs typeface="Lato Regular"/>
                <a:sym typeface="Lato Regular"/>
              </a:defRPr>
            </a:lvl1pPr>
          </a:lstStyle>
          <a:p>
            <a:r>
              <a:rPr dirty="0"/>
              <a:t>Millennials </a:t>
            </a:r>
            <a:r>
              <a:rPr lang="en-GB" dirty="0" smtClean="0"/>
              <a:t>want working flexibility and “work : life” balance</a:t>
            </a:r>
            <a:endParaRPr dirty="0"/>
          </a:p>
        </p:txBody>
      </p:sp>
      <p:sp>
        <p:nvSpPr>
          <p:cNvPr id="218" name="Shape 218"/>
          <p:cNvSpPr/>
          <p:nvPr/>
        </p:nvSpPr>
        <p:spPr>
          <a:xfrm>
            <a:off x="4685856" y="382147"/>
            <a:ext cx="2820288" cy="434211"/>
          </a:xfrm>
          <a:prstGeom prst="rect">
            <a:avLst/>
          </a:prstGeom>
          <a:ln w="12700">
            <a:miter lim="400000"/>
          </a:ln>
          <a:extLst>
            <a:ext uri="{C572A759-6A51-4108-AA02-DFA0A04FC94B}">
              <ma14:wrappingTextBoxFlag xmlns:ma14="http://schemas.microsoft.com/office/mac/drawingml/2011/main" xmlns="" val="1"/>
            </a:ext>
          </a:extLst>
        </p:spPr>
        <p:txBody>
          <a:bodyPr wrap="none" lIns="45718" tIns="45718" rIns="45718" bIns="45718">
            <a:spAutoFit/>
          </a:bodyPr>
          <a:lstStyle>
            <a:lvl1pPr algn="ctr">
              <a:lnSpc>
                <a:spcPct val="90000"/>
              </a:lnSpc>
              <a:defRPr sz="3000">
                <a:solidFill>
                  <a:srgbClr val="512F7E"/>
                </a:solidFill>
                <a:latin typeface="Gotham Medium"/>
                <a:ea typeface="Gotham Medium"/>
                <a:cs typeface="Gotham Medium"/>
                <a:sym typeface="Gotham Medium"/>
              </a:defRPr>
            </a:lvl1pPr>
          </a:lstStyle>
          <a:p>
            <a:r>
              <a:rPr dirty="0"/>
              <a:t>True or False?</a:t>
            </a:r>
          </a:p>
        </p:txBody>
      </p:sp>
      <p:pic>
        <p:nvPicPr>
          <p:cNvPr id="5" name="diversity-1034160_1280.jpg"/>
          <p:cNvPicPr>
            <a:picLocks noChangeAspect="1"/>
          </p:cNvPicPr>
          <p:nvPr/>
        </p:nvPicPr>
        <p:blipFill>
          <a:blip r:embed="rId2">
            <a:extLst/>
          </a:blip>
          <a:stretch>
            <a:fillRect/>
          </a:stretch>
        </p:blipFill>
        <p:spPr>
          <a:xfrm>
            <a:off x="1045448" y="960796"/>
            <a:ext cx="4126157" cy="5507278"/>
          </a:xfrm>
          <a:prstGeom prst="rect">
            <a:avLst/>
          </a:prstGeom>
          <a:ln w="12700">
            <a:miter lim="400000"/>
          </a:ln>
        </p:spPr>
      </p:pic>
    </p:spTree>
    <p:extLst>
      <p:ext uri="{BB962C8B-B14F-4D97-AF65-F5344CB8AC3E}">
        <p14:creationId xmlns:p14="http://schemas.microsoft.com/office/powerpoint/2010/main" val="900206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 name="Shape 218"/>
          <p:cNvSpPr/>
          <p:nvPr/>
        </p:nvSpPr>
        <p:spPr>
          <a:xfrm>
            <a:off x="4685856" y="382147"/>
            <a:ext cx="2820288" cy="434211"/>
          </a:xfrm>
          <a:prstGeom prst="rect">
            <a:avLst/>
          </a:prstGeom>
          <a:ln w="12700">
            <a:miter lim="400000"/>
          </a:ln>
          <a:extLst>
            <a:ext uri="{C572A759-6A51-4108-AA02-DFA0A04FC94B}">
              <ma14:wrappingTextBoxFlag xmlns:ma14="http://schemas.microsoft.com/office/mac/drawingml/2011/main" xmlns="" val="1"/>
            </a:ext>
          </a:extLst>
        </p:spPr>
        <p:txBody>
          <a:bodyPr wrap="none" lIns="45718" tIns="45718" rIns="45718" bIns="45718">
            <a:spAutoFit/>
          </a:bodyPr>
          <a:lstStyle>
            <a:lvl1pPr algn="ctr">
              <a:lnSpc>
                <a:spcPct val="90000"/>
              </a:lnSpc>
              <a:defRPr sz="3000">
                <a:solidFill>
                  <a:srgbClr val="512F7E"/>
                </a:solidFill>
                <a:latin typeface="Gotham Medium"/>
                <a:ea typeface="Gotham Medium"/>
                <a:cs typeface="Gotham Medium"/>
                <a:sym typeface="Gotham Medium"/>
              </a:defRPr>
            </a:lvl1pPr>
          </a:lstStyle>
          <a:p>
            <a:r>
              <a:rPr dirty="0"/>
              <a:t>True or False?</a:t>
            </a:r>
          </a:p>
        </p:txBody>
      </p:sp>
      <p:pic>
        <p:nvPicPr>
          <p:cNvPr id="6" name="diversity-1034160_1280.jpg"/>
          <p:cNvPicPr>
            <a:picLocks noChangeAspect="1"/>
          </p:cNvPicPr>
          <p:nvPr/>
        </p:nvPicPr>
        <p:blipFill>
          <a:blip r:embed="rId2">
            <a:extLst/>
          </a:blip>
          <a:stretch>
            <a:fillRect/>
          </a:stretch>
        </p:blipFill>
        <p:spPr>
          <a:xfrm>
            <a:off x="1045448" y="960796"/>
            <a:ext cx="4126157" cy="5507278"/>
          </a:xfrm>
          <a:prstGeom prst="rect">
            <a:avLst/>
          </a:prstGeom>
          <a:ln w="12700">
            <a:miter lim="400000"/>
          </a:ln>
        </p:spPr>
      </p:pic>
      <p:pic>
        <p:nvPicPr>
          <p:cNvPr id="7" name="image14.png"/>
          <p:cNvPicPr>
            <a:picLocks noChangeAspect="1"/>
          </p:cNvPicPr>
          <p:nvPr/>
        </p:nvPicPr>
        <p:blipFill>
          <a:blip r:embed="rId3">
            <a:extLst/>
          </a:blip>
          <a:stretch>
            <a:fillRect/>
          </a:stretch>
        </p:blipFill>
        <p:spPr>
          <a:xfrm>
            <a:off x="7381203" y="4184519"/>
            <a:ext cx="707313" cy="908995"/>
          </a:xfrm>
          <a:prstGeom prst="rect">
            <a:avLst/>
          </a:prstGeom>
          <a:ln w="12700">
            <a:miter lim="400000"/>
          </a:ln>
        </p:spPr>
      </p:pic>
      <p:sp>
        <p:nvSpPr>
          <p:cNvPr id="12" name="Shape 224"/>
          <p:cNvSpPr/>
          <p:nvPr/>
        </p:nvSpPr>
        <p:spPr>
          <a:xfrm>
            <a:off x="8585063" y="4262595"/>
            <a:ext cx="1403930" cy="468908"/>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lnSpc>
                <a:spcPct val="120000"/>
              </a:lnSpc>
              <a:defRPr sz="3400">
                <a:solidFill>
                  <a:srgbClr val="512F7E"/>
                </a:solidFill>
                <a:latin typeface="Gotham Medium"/>
                <a:ea typeface="Gotham Medium"/>
                <a:cs typeface="Gotham Medium"/>
                <a:sym typeface="Gotham Medium"/>
              </a:defRPr>
            </a:lvl1pPr>
          </a:lstStyle>
          <a:p>
            <a:r>
              <a:rPr dirty="0"/>
              <a:t>TRUE</a:t>
            </a:r>
          </a:p>
        </p:txBody>
      </p:sp>
      <p:sp>
        <p:nvSpPr>
          <p:cNvPr id="9" name="Shape 217"/>
          <p:cNvSpPr/>
          <p:nvPr/>
        </p:nvSpPr>
        <p:spPr>
          <a:xfrm>
            <a:off x="7506144" y="1282542"/>
            <a:ext cx="3283879" cy="2308320"/>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lnSpc>
                <a:spcPct val="120000"/>
              </a:lnSpc>
              <a:defRPr sz="3000">
                <a:solidFill>
                  <a:srgbClr val="512F7E"/>
                </a:solidFill>
                <a:latin typeface="Lato Regular"/>
                <a:ea typeface="Lato Regular"/>
                <a:cs typeface="Lato Regular"/>
                <a:sym typeface="Lato Regular"/>
              </a:defRPr>
            </a:lvl1pPr>
          </a:lstStyle>
          <a:p>
            <a:r>
              <a:rPr dirty="0"/>
              <a:t>Millennials </a:t>
            </a:r>
            <a:r>
              <a:rPr lang="en-GB" dirty="0" smtClean="0"/>
              <a:t>want working flexibility and “work : life” balance</a:t>
            </a:r>
            <a:endParaRPr dirty="0"/>
          </a:p>
        </p:txBody>
      </p:sp>
    </p:spTree>
    <p:extLst>
      <p:ext uri="{BB962C8B-B14F-4D97-AF65-F5344CB8AC3E}">
        <p14:creationId xmlns:p14="http://schemas.microsoft.com/office/powerpoint/2010/main" val="2071594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Shape 172"/>
          <p:cNvSpPr/>
          <p:nvPr/>
        </p:nvSpPr>
        <p:spPr>
          <a:xfrm>
            <a:off x="4685856" y="382147"/>
            <a:ext cx="2820288" cy="434211"/>
          </a:xfrm>
          <a:prstGeom prst="rect">
            <a:avLst/>
          </a:prstGeom>
          <a:ln w="12700">
            <a:miter lim="400000"/>
          </a:ln>
          <a:extLst>
            <a:ext uri="{C572A759-6A51-4108-AA02-DFA0A04FC94B}">
              <ma14:wrappingTextBoxFlag xmlns:ma14="http://schemas.microsoft.com/office/mac/drawingml/2011/main" xmlns="" val="1"/>
            </a:ext>
          </a:extLst>
        </p:spPr>
        <p:txBody>
          <a:bodyPr wrap="none" lIns="45718" tIns="45718" rIns="45718" bIns="45718">
            <a:spAutoFit/>
          </a:bodyPr>
          <a:lstStyle>
            <a:lvl1pPr algn="ctr">
              <a:lnSpc>
                <a:spcPct val="90000"/>
              </a:lnSpc>
              <a:defRPr sz="3000">
                <a:solidFill>
                  <a:srgbClr val="512F7E"/>
                </a:solidFill>
                <a:latin typeface="Gotham Medium"/>
                <a:ea typeface="Gotham Medium"/>
                <a:cs typeface="Gotham Medium"/>
                <a:sym typeface="Gotham Medium"/>
              </a:defRPr>
            </a:lvl1pPr>
          </a:lstStyle>
          <a:p>
            <a:r>
              <a:rPr dirty="0"/>
              <a:t>True or False?</a:t>
            </a:r>
          </a:p>
        </p:txBody>
      </p:sp>
      <p:sp>
        <p:nvSpPr>
          <p:cNvPr id="173" name="Shape 173"/>
          <p:cNvSpPr/>
          <p:nvPr/>
        </p:nvSpPr>
        <p:spPr>
          <a:xfrm>
            <a:off x="4897320" y="2008532"/>
            <a:ext cx="5665678" cy="1097279"/>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lnSpc>
                <a:spcPct val="120000"/>
              </a:lnSpc>
              <a:defRPr sz="3000">
                <a:solidFill>
                  <a:srgbClr val="512F7E"/>
                </a:solidFill>
                <a:latin typeface="Lato Regular"/>
                <a:ea typeface="Lato Regular"/>
                <a:cs typeface="Lato Regular"/>
                <a:sym typeface="Lato Regular"/>
              </a:defRPr>
            </a:lvl1pPr>
          </a:lstStyle>
          <a:p>
            <a:r>
              <a:rPr dirty="0"/>
              <a:t>Money is the #1 priority for millennials getting a job</a:t>
            </a:r>
          </a:p>
        </p:txBody>
      </p:sp>
      <p:pic>
        <p:nvPicPr>
          <p:cNvPr id="174" name="image13.jpeg"/>
          <p:cNvPicPr>
            <a:picLocks noChangeAspect="1"/>
          </p:cNvPicPr>
          <p:nvPr/>
        </p:nvPicPr>
        <p:blipFill>
          <a:blip r:embed="rId2">
            <a:extLst/>
          </a:blip>
          <a:stretch>
            <a:fillRect/>
          </a:stretch>
        </p:blipFill>
        <p:spPr>
          <a:xfrm>
            <a:off x="769725" y="983190"/>
            <a:ext cx="3361677" cy="5039995"/>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Shape 176"/>
          <p:cNvSpPr/>
          <p:nvPr/>
        </p:nvSpPr>
        <p:spPr>
          <a:xfrm>
            <a:off x="4685856" y="382147"/>
            <a:ext cx="2820288" cy="434211"/>
          </a:xfrm>
          <a:prstGeom prst="rect">
            <a:avLst/>
          </a:prstGeom>
          <a:ln w="12700">
            <a:miter lim="400000"/>
          </a:ln>
          <a:extLst>
            <a:ext uri="{C572A759-6A51-4108-AA02-DFA0A04FC94B}">
              <ma14:wrappingTextBoxFlag xmlns:ma14="http://schemas.microsoft.com/office/mac/drawingml/2011/main" xmlns="" val="1"/>
            </a:ext>
          </a:extLst>
        </p:spPr>
        <p:txBody>
          <a:bodyPr wrap="none" lIns="45718" tIns="45718" rIns="45718" bIns="45718">
            <a:spAutoFit/>
          </a:bodyPr>
          <a:lstStyle>
            <a:lvl1pPr algn="ctr">
              <a:lnSpc>
                <a:spcPct val="90000"/>
              </a:lnSpc>
              <a:defRPr sz="3000">
                <a:solidFill>
                  <a:srgbClr val="512F7E"/>
                </a:solidFill>
                <a:latin typeface="Gotham Medium"/>
                <a:ea typeface="Gotham Medium"/>
                <a:cs typeface="Gotham Medium"/>
                <a:sym typeface="Gotham Medium"/>
              </a:defRPr>
            </a:lvl1pPr>
          </a:lstStyle>
          <a:p>
            <a:r>
              <a:rPr dirty="0"/>
              <a:t>True or False?</a:t>
            </a:r>
          </a:p>
        </p:txBody>
      </p:sp>
      <p:sp>
        <p:nvSpPr>
          <p:cNvPr id="177" name="Shape 177"/>
          <p:cNvSpPr/>
          <p:nvPr/>
        </p:nvSpPr>
        <p:spPr>
          <a:xfrm>
            <a:off x="4897320" y="2008532"/>
            <a:ext cx="5665678" cy="1097279"/>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lnSpc>
                <a:spcPct val="120000"/>
              </a:lnSpc>
              <a:defRPr sz="3000">
                <a:solidFill>
                  <a:srgbClr val="512F7E"/>
                </a:solidFill>
                <a:latin typeface="Lato Regular"/>
                <a:ea typeface="Lato Regular"/>
                <a:cs typeface="Lato Regular"/>
                <a:sym typeface="Lato Regular"/>
              </a:defRPr>
            </a:lvl1pPr>
          </a:lstStyle>
          <a:p>
            <a:r>
              <a:rPr dirty="0"/>
              <a:t>Money is the #1 priority for millennials getting a job</a:t>
            </a:r>
          </a:p>
        </p:txBody>
      </p:sp>
      <p:pic>
        <p:nvPicPr>
          <p:cNvPr id="178" name="image13.jpeg"/>
          <p:cNvPicPr>
            <a:picLocks noChangeAspect="1"/>
          </p:cNvPicPr>
          <p:nvPr/>
        </p:nvPicPr>
        <p:blipFill>
          <a:blip r:embed="rId2">
            <a:extLst/>
          </a:blip>
          <a:stretch>
            <a:fillRect/>
          </a:stretch>
        </p:blipFill>
        <p:spPr>
          <a:xfrm>
            <a:off x="769725" y="983190"/>
            <a:ext cx="3361677" cy="5039995"/>
          </a:xfrm>
          <a:prstGeom prst="rect">
            <a:avLst/>
          </a:prstGeom>
          <a:ln w="12700">
            <a:miter lim="400000"/>
          </a:ln>
        </p:spPr>
      </p:pic>
      <p:pic>
        <p:nvPicPr>
          <p:cNvPr id="179" name="image14.png"/>
          <p:cNvPicPr>
            <a:picLocks noChangeAspect="1"/>
          </p:cNvPicPr>
          <p:nvPr/>
        </p:nvPicPr>
        <p:blipFill>
          <a:blip r:embed="rId3">
            <a:extLst/>
          </a:blip>
          <a:stretch>
            <a:fillRect/>
          </a:stretch>
        </p:blipFill>
        <p:spPr>
          <a:xfrm>
            <a:off x="4932262" y="3853742"/>
            <a:ext cx="576343" cy="740681"/>
          </a:xfrm>
          <a:prstGeom prst="rect">
            <a:avLst/>
          </a:prstGeom>
          <a:ln w="12700">
            <a:miter lim="400000"/>
          </a:ln>
        </p:spPr>
      </p:pic>
      <p:sp>
        <p:nvSpPr>
          <p:cNvPr id="180" name="Shape 180"/>
          <p:cNvSpPr/>
          <p:nvPr/>
        </p:nvSpPr>
        <p:spPr>
          <a:xfrm>
            <a:off x="5767427" y="3957260"/>
            <a:ext cx="1403930" cy="468908"/>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lnSpc>
                <a:spcPct val="120000"/>
              </a:lnSpc>
              <a:defRPr sz="3400">
                <a:solidFill>
                  <a:srgbClr val="512F7E"/>
                </a:solidFill>
                <a:latin typeface="Gotham Medium"/>
                <a:ea typeface="Gotham Medium"/>
                <a:cs typeface="Gotham Medium"/>
                <a:sym typeface="Gotham Medium"/>
              </a:defRPr>
            </a:lvl1pPr>
          </a:lstStyle>
          <a:p>
            <a:r>
              <a:rPr dirty="0"/>
              <a:t>TRUE</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Shape 182"/>
          <p:cNvSpPr/>
          <p:nvPr/>
        </p:nvSpPr>
        <p:spPr>
          <a:xfrm>
            <a:off x="2739908" y="382147"/>
            <a:ext cx="6712203" cy="434211"/>
          </a:xfrm>
          <a:prstGeom prst="rect">
            <a:avLst/>
          </a:prstGeom>
          <a:ln w="12700">
            <a:miter lim="400000"/>
          </a:ln>
          <a:extLst>
            <a:ext uri="{C572A759-6A51-4108-AA02-DFA0A04FC94B}">
              <ma14:wrappingTextBoxFlag xmlns:ma14="http://schemas.microsoft.com/office/mac/drawingml/2011/main" xmlns="" val="1"/>
            </a:ext>
          </a:extLst>
        </p:spPr>
        <p:txBody>
          <a:bodyPr wrap="none" lIns="45718" tIns="45718" rIns="45718" bIns="45718">
            <a:spAutoFit/>
          </a:bodyPr>
          <a:lstStyle>
            <a:lvl1pPr algn="ctr">
              <a:lnSpc>
                <a:spcPct val="90000"/>
              </a:lnSpc>
              <a:defRPr sz="3000">
                <a:solidFill>
                  <a:srgbClr val="512F7E"/>
                </a:solidFill>
                <a:latin typeface="Gotham Medium"/>
                <a:ea typeface="Gotham Medium"/>
                <a:cs typeface="Gotham Medium"/>
                <a:sym typeface="Gotham Medium"/>
              </a:defRPr>
            </a:lvl1pPr>
          </a:lstStyle>
          <a:p>
            <a:r>
              <a:rPr dirty="0"/>
              <a:t>What Millennials Want From a Job</a:t>
            </a:r>
          </a:p>
        </p:txBody>
      </p:sp>
      <p:sp>
        <p:nvSpPr>
          <p:cNvPr id="183" name="Shape 183"/>
          <p:cNvSpPr/>
          <p:nvPr/>
        </p:nvSpPr>
        <p:spPr>
          <a:xfrm>
            <a:off x="1678209" y="1156937"/>
            <a:ext cx="8835582" cy="1041115"/>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lIns="45718" tIns="45718" rIns="45718" bIns="45718" anchor="ctr">
            <a:spAutoFit/>
          </a:bodyPr>
          <a:lstStyle/>
          <a:p>
            <a:pPr>
              <a:lnSpc>
                <a:spcPct val="150000"/>
              </a:lnSpc>
              <a:defRPr sz="2200">
                <a:latin typeface="Lato Regular"/>
                <a:ea typeface="Lato Regular"/>
                <a:cs typeface="Lato Regular"/>
                <a:sym typeface="Lato Regular"/>
              </a:defRPr>
            </a:pPr>
            <a:r>
              <a:rPr dirty="0"/>
              <a:t>A survey conducted with over 19,000 working millennials across 25 countries revealed their top five priorities when looking for a job</a:t>
            </a:r>
            <a:r>
              <a:rPr dirty="0" smtClean="0"/>
              <a:t>:</a:t>
            </a:r>
            <a:endParaRPr dirty="0"/>
          </a:p>
        </p:txBody>
      </p:sp>
      <p:sp>
        <p:nvSpPr>
          <p:cNvPr id="184" name="Shape 184"/>
          <p:cNvSpPr/>
          <p:nvPr/>
        </p:nvSpPr>
        <p:spPr>
          <a:xfrm>
            <a:off x="254144" y="6298952"/>
            <a:ext cx="8835582" cy="370839"/>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lIns="45718" tIns="45718" rIns="45718" bIns="45718" anchor="ctr">
            <a:spAutoFit/>
          </a:bodyPr>
          <a:lstStyle/>
          <a:p>
            <a:pPr>
              <a:spcBef>
                <a:spcPts val="600"/>
              </a:spcBef>
              <a:defRPr>
                <a:latin typeface="Lato Regular"/>
                <a:ea typeface="Lato Regular"/>
                <a:cs typeface="Lato Regular"/>
                <a:sym typeface="Lato Regular"/>
              </a:defRPr>
            </a:pPr>
            <a:r>
              <a:rPr b="1" dirty="0"/>
              <a:t>Source: Manpower Group 2016 - </a:t>
            </a:r>
            <a:r>
              <a:rPr b="1" i="1" dirty="0"/>
              <a:t>Millennial Careers 2020 Vision</a:t>
            </a:r>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2168565" y="2323475"/>
            <a:ext cx="7283546" cy="3460734"/>
          </a:xfrm>
          <a:prstGeom prst="rect">
            <a:avLst/>
          </a:prstGeom>
          <a:noFill/>
          <a:ln>
            <a:noFill/>
          </a:ln>
        </p:spPr>
      </p:pic>
    </p:spTree>
    <p:extLst>
      <p:ext uri="{BB962C8B-B14F-4D97-AF65-F5344CB8AC3E}">
        <p14:creationId xmlns:p14="http://schemas.microsoft.com/office/powerpoint/2010/main" val="3403576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6" name="image21.jpeg"/>
          <p:cNvPicPr>
            <a:picLocks noChangeAspect="1"/>
          </p:cNvPicPr>
          <p:nvPr/>
        </p:nvPicPr>
        <p:blipFill>
          <a:blip r:embed="rId2">
            <a:extLst/>
          </a:blip>
          <a:stretch>
            <a:fillRect/>
          </a:stretch>
        </p:blipFill>
        <p:spPr>
          <a:xfrm>
            <a:off x="774700" y="977900"/>
            <a:ext cx="7565806" cy="5041900"/>
          </a:xfrm>
          <a:prstGeom prst="rect">
            <a:avLst/>
          </a:prstGeom>
          <a:ln w="12700">
            <a:miter lim="400000"/>
          </a:ln>
        </p:spPr>
      </p:pic>
      <p:sp>
        <p:nvSpPr>
          <p:cNvPr id="217" name="Shape 217"/>
          <p:cNvSpPr/>
          <p:nvPr/>
        </p:nvSpPr>
        <p:spPr>
          <a:xfrm>
            <a:off x="4965450" y="3650987"/>
            <a:ext cx="3283879" cy="2194559"/>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lnSpc>
                <a:spcPct val="120000"/>
              </a:lnSpc>
              <a:defRPr sz="3000">
                <a:solidFill>
                  <a:srgbClr val="512F7E"/>
                </a:solidFill>
                <a:latin typeface="Lato Regular"/>
                <a:ea typeface="Lato Regular"/>
                <a:cs typeface="Lato Regular"/>
                <a:sym typeface="Lato Regular"/>
              </a:defRPr>
            </a:lvl1pPr>
          </a:lstStyle>
          <a:p>
            <a:r>
              <a:rPr dirty="0"/>
              <a:t>Millennials expect regular reward &amp; recognition at work</a:t>
            </a:r>
          </a:p>
        </p:txBody>
      </p:sp>
      <p:sp>
        <p:nvSpPr>
          <p:cNvPr id="218" name="Shape 218"/>
          <p:cNvSpPr/>
          <p:nvPr/>
        </p:nvSpPr>
        <p:spPr>
          <a:xfrm>
            <a:off x="4685856" y="382147"/>
            <a:ext cx="2820288" cy="434211"/>
          </a:xfrm>
          <a:prstGeom prst="rect">
            <a:avLst/>
          </a:prstGeom>
          <a:ln w="12700">
            <a:miter lim="400000"/>
          </a:ln>
          <a:extLst>
            <a:ext uri="{C572A759-6A51-4108-AA02-DFA0A04FC94B}">
              <ma14:wrappingTextBoxFlag xmlns:ma14="http://schemas.microsoft.com/office/mac/drawingml/2011/main" xmlns="" val="1"/>
            </a:ext>
          </a:extLst>
        </p:spPr>
        <p:txBody>
          <a:bodyPr wrap="none" lIns="45718" tIns="45718" rIns="45718" bIns="45718">
            <a:spAutoFit/>
          </a:bodyPr>
          <a:lstStyle>
            <a:lvl1pPr algn="ctr">
              <a:lnSpc>
                <a:spcPct val="90000"/>
              </a:lnSpc>
              <a:defRPr sz="3000">
                <a:solidFill>
                  <a:srgbClr val="512F7E"/>
                </a:solidFill>
                <a:latin typeface="Gotham Medium"/>
                <a:ea typeface="Gotham Medium"/>
                <a:cs typeface="Gotham Medium"/>
                <a:sym typeface="Gotham Medium"/>
              </a:defRPr>
            </a:lvl1pPr>
          </a:lstStyle>
          <a:p>
            <a:r>
              <a:rPr dirty="0"/>
              <a:t>True or False?</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 name="image3.png"/>
          <p:cNvPicPr>
            <a:picLocks noChangeAspect="1"/>
          </p:cNvPicPr>
          <p:nvPr/>
        </p:nvPicPr>
        <p:blipFill>
          <a:blip r:embed="rId2">
            <a:extLst/>
          </a:blip>
          <a:stretch>
            <a:fillRect/>
          </a:stretch>
        </p:blipFill>
        <p:spPr>
          <a:xfrm>
            <a:off x="4885128" y="1602767"/>
            <a:ext cx="2421744" cy="3652466"/>
          </a:xfrm>
          <a:prstGeom prst="rect">
            <a:avLst/>
          </a:prstGeom>
          <a:ln w="12700">
            <a:miter lim="400000"/>
          </a:ln>
        </p:spPr>
      </p:pic>
      <p:pic>
        <p:nvPicPr>
          <p:cNvPr id="127" name="image4.jpeg"/>
          <p:cNvPicPr>
            <a:picLocks noChangeAspect="1"/>
          </p:cNvPicPr>
          <p:nvPr/>
        </p:nvPicPr>
        <p:blipFill>
          <a:blip r:embed="rId3">
            <a:extLst/>
          </a:blip>
          <a:stretch>
            <a:fillRect/>
          </a:stretch>
        </p:blipFill>
        <p:spPr>
          <a:xfrm>
            <a:off x="990770" y="1606463"/>
            <a:ext cx="3286072" cy="2461383"/>
          </a:xfrm>
          <a:prstGeom prst="rect">
            <a:avLst/>
          </a:prstGeom>
          <a:ln w="12700">
            <a:miter lim="400000"/>
          </a:ln>
        </p:spPr>
      </p:pic>
      <p:sp>
        <p:nvSpPr>
          <p:cNvPr id="128" name="Shape 128"/>
          <p:cNvSpPr/>
          <p:nvPr/>
        </p:nvSpPr>
        <p:spPr>
          <a:xfrm>
            <a:off x="1323548" y="4171040"/>
            <a:ext cx="2620517" cy="701039"/>
          </a:xfrm>
          <a:prstGeom prst="rect">
            <a:avLst/>
          </a:prstGeom>
          <a:ln w="12700">
            <a:miter lim="400000"/>
          </a:ln>
          <a:extLst>
            <a:ext uri="{C572A759-6A51-4108-AA02-DFA0A04FC94B}">
              <ma14:wrappingTextBoxFlag xmlns:ma14="http://schemas.microsoft.com/office/mac/drawingml/2011/main" xmlns="" val="1"/>
            </a:ext>
          </a:extLst>
        </p:spPr>
        <p:txBody>
          <a:bodyPr wrap="none" lIns="45718" tIns="45718" rIns="45718" bIns="45718">
            <a:spAutoFit/>
          </a:bodyPr>
          <a:lstStyle/>
          <a:p>
            <a:pPr algn="ctr">
              <a:defRPr sz="2000">
                <a:solidFill>
                  <a:srgbClr val="181717"/>
                </a:solidFill>
                <a:latin typeface="Lato Regular"/>
                <a:ea typeface="Lato Regular"/>
                <a:cs typeface="Lato Regular"/>
                <a:sym typeface="Lato Regular"/>
              </a:defRPr>
            </a:pPr>
            <a:r>
              <a:rPr dirty="0"/>
              <a:t>The Silent Generation </a:t>
            </a:r>
          </a:p>
          <a:p>
            <a:pPr algn="ctr">
              <a:defRPr sz="2000">
                <a:solidFill>
                  <a:srgbClr val="181717"/>
                </a:solidFill>
                <a:latin typeface="Lato Regular"/>
                <a:ea typeface="Lato Regular"/>
                <a:cs typeface="Lato Regular"/>
                <a:sym typeface="Lato Regular"/>
              </a:defRPr>
            </a:pPr>
            <a:r>
              <a:rPr dirty="0"/>
              <a:t>(Aged 71 upwards)</a:t>
            </a:r>
          </a:p>
        </p:txBody>
      </p:sp>
      <p:sp>
        <p:nvSpPr>
          <p:cNvPr id="129" name="Shape 129"/>
          <p:cNvSpPr/>
          <p:nvPr/>
        </p:nvSpPr>
        <p:spPr>
          <a:xfrm>
            <a:off x="5192776" y="5357638"/>
            <a:ext cx="1806447" cy="701039"/>
          </a:xfrm>
          <a:prstGeom prst="rect">
            <a:avLst/>
          </a:prstGeom>
          <a:ln w="12700">
            <a:miter lim="400000"/>
          </a:ln>
          <a:extLst>
            <a:ext uri="{C572A759-6A51-4108-AA02-DFA0A04FC94B}">
              <ma14:wrappingTextBoxFlag xmlns:ma14="http://schemas.microsoft.com/office/mac/drawingml/2011/main" xmlns="" val="1"/>
            </a:ext>
          </a:extLst>
        </p:spPr>
        <p:txBody>
          <a:bodyPr wrap="none" lIns="45718" tIns="45718" rIns="45718" bIns="45718">
            <a:spAutoFit/>
          </a:bodyPr>
          <a:lstStyle/>
          <a:p>
            <a:pPr algn="ctr">
              <a:defRPr sz="2000">
                <a:solidFill>
                  <a:srgbClr val="181717"/>
                </a:solidFill>
                <a:latin typeface="Lato Regular"/>
                <a:ea typeface="Lato Regular"/>
                <a:cs typeface="Lato Regular"/>
                <a:sym typeface="Lato Regular"/>
              </a:defRPr>
            </a:pPr>
            <a:r>
              <a:rPr dirty="0"/>
              <a:t>Baby Boomers</a:t>
            </a:r>
          </a:p>
          <a:p>
            <a:pPr algn="ctr">
              <a:defRPr sz="2000">
                <a:solidFill>
                  <a:srgbClr val="181717"/>
                </a:solidFill>
                <a:latin typeface="Lato Regular"/>
                <a:ea typeface="Lato Regular"/>
                <a:cs typeface="Lato Regular"/>
                <a:sym typeface="Lato Regular"/>
              </a:defRPr>
            </a:pPr>
            <a:r>
              <a:rPr dirty="0"/>
              <a:t>(Aged 52 to 70)</a:t>
            </a:r>
          </a:p>
        </p:txBody>
      </p:sp>
      <p:sp>
        <p:nvSpPr>
          <p:cNvPr id="130" name="Shape 130"/>
          <p:cNvSpPr/>
          <p:nvPr/>
        </p:nvSpPr>
        <p:spPr>
          <a:xfrm>
            <a:off x="8767147" y="4209736"/>
            <a:ext cx="1806447" cy="701039"/>
          </a:xfrm>
          <a:prstGeom prst="rect">
            <a:avLst/>
          </a:prstGeom>
          <a:ln w="12700">
            <a:miter lim="400000"/>
          </a:ln>
          <a:extLst>
            <a:ext uri="{C572A759-6A51-4108-AA02-DFA0A04FC94B}">
              <ma14:wrappingTextBoxFlag xmlns:ma14="http://schemas.microsoft.com/office/mac/drawingml/2011/main" xmlns="" val="1"/>
            </a:ext>
          </a:extLst>
        </p:spPr>
        <p:txBody>
          <a:bodyPr wrap="none" lIns="45718" tIns="45718" rIns="45718" bIns="45718">
            <a:spAutoFit/>
          </a:bodyPr>
          <a:lstStyle/>
          <a:p>
            <a:pPr algn="ctr">
              <a:defRPr sz="2000">
                <a:solidFill>
                  <a:srgbClr val="181717"/>
                </a:solidFill>
                <a:latin typeface="Lato Regular"/>
                <a:ea typeface="Lato Regular"/>
                <a:cs typeface="Lato Regular"/>
                <a:sym typeface="Lato Regular"/>
              </a:defRPr>
            </a:pPr>
            <a:r>
              <a:rPr dirty="0"/>
              <a:t>Generation X</a:t>
            </a:r>
          </a:p>
          <a:p>
            <a:pPr algn="ctr">
              <a:defRPr sz="2000">
                <a:solidFill>
                  <a:srgbClr val="181717"/>
                </a:solidFill>
                <a:latin typeface="Lato Regular"/>
                <a:ea typeface="Lato Regular"/>
                <a:cs typeface="Lato Regular"/>
                <a:sym typeface="Lato Regular"/>
              </a:defRPr>
            </a:pPr>
            <a:r>
              <a:rPr dirty="0"/>
              <a:t>(Aged 36 to 51)</a:t>
            </a:r>
          </a:p>
        </p:txBody>
      </p:sp>
      <p:sp>
        <p:nvSpPr>
          <p:cNvPr id="131" name="Shape 131"/>
          <p:cNvSpPr/>
          <p:nvPr/>
        </p:nvSpPr>
        <p:spPr>
          <a:xfrm>
            <a:off x="1540594" y="382147"/>
            <a:ext cx="9110823" cy="507827"/>
          </a:xfrm>
          <a:prstGeom prst="rect">
            <a:avLst/>
          </a:prstGeom>
          <a:ln w="12700">
            <a:miter lim="400000"/>
          </a:ln>
          <a:extLst>
            <a:ext uri="{C572A759-6A51-4108-AA02-DFA0A04FC94B}">
              <ma14:wrappingTextBoxFlag xmlns:ma14="http://schemas.microsoft.com/office/mac/drawingml/2011/main" xmlns="" val="1"/>
            </a:ext>
          </a:extLst>
        </p:spPr>
        <p:txBody>
          <a:bodyPr wrap="none" lIns="45718" tIns="45718" rIns="45718" bIns="45718">
            <a:spAutoFit/>
          </a:bodyPr>
          <a:lstStyle/>
          <a:p>
            <a:pPr algn="ctr">
              <a:lnSpc>
                <a:spcPct val="90000"/>
              </a:lnSpc>
              <a:defRPr sz="2600">
                <a:solidFill>
                  <a:srgbClr val="512F7E"/>
                </a:solidFill>
                <a:latin typeface="Gotham Medium"/>
                <a:ea typeface="Gotham Medium"/>
                <a:cs typeface="Gotham Medium"/>
                <a:sym typeface="Gotham Medium"/>
              </a:defRPr>
            </a:pPr>
            <a:r>
              <a:rPr sz="3000" dirty="0"/>
              <a:t>There Are 5 Generations in Today’s Workforce</a:t>
            </a:r>
          </a:p>
        </p:txBody>
      </p:sp>
      <p:pic>
        <p:nvPicPr>
          <p:cNvPr id="132" name="image5.png"/>
          <p:cNvPicPr>
            <a:picLocks noChangeAspect="1"/>
          </p:cNvPicPr>
          <p:nvPr/>
        </p:nvPicPr>
        <p:blipFill>
          <a:blip r:embed="rId4">
            <a:extLst/>
          </a:blip>
          <a:stretch>
            <a:fillRect/>
          </a:stretch>
        </p:blipFill>
        <p:spPr>
          <a:xfrm>
            <a:off x="7915158" y="1539089"/>
            <a:ext cx="3448196" cy="2596132"/>
          </a:xfrm>
          <a:prstGeom prst="rect">
            <a:avLst/>
          </a:prstGeom>
          <a:ln w="12700">
            <a:miter lim="400000"/>
          </a:ln>
        </p:spPr>
      </p:pic>
      <p:pic>
        <p:nvPicPr>
          <p:cNvPr id="133" name="image23.png"/>
          <p:cNvPicPr>
            <a:picLocks noChangeAspect="1"/>
          </p:cNvPicPr>
          <p:nvPr/>
        </p:nvPicPr>
        <p:blipFill>
          <a:blip r:embed="rId5">
            <a:extLst/>
          </a:blip>
          <a:stretch>
            <a:fillRect/>
          </a:stretch>
        </p:blipFill>
        <p:spPr>
          <a:xfrm>
            <a:off x="9649346" y="5847098"/>
            <a:ext cx="2425343" cy="981489"/>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128"/>
                                        </p:tgtEl>
                                        <p:attrNameLst>
                                          <p:attrName>style.visibility</p:attrName>
                                        </p:attrNameLst>
                                      </p:cBhvr>
                                      <p:to>
                                        <p:strVal val="visible"/>
                                      </p:to>
                                    </p:set>
                                    <p:animEffect transition="in" filter="dissolve">
                                      <p:cBhvr>
                                        <p:cTn id="7" dur="1000"/>
                                        <p:tgtEl>
                                          <p:spTgt spid="12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fill="hold" grpId="2" nodeType="clickEffect">
                                  <p:stCondLst>
                                    <p:cond delay="0"/>
                                  </p:stCondLst>
                                  <p:iterate>
                                    <p:tmAbs val="0"/>
                                  </p:iterate>
                                  <p:childTnLst>
                                    <p:set>
                                      <p:cBhvr>
                                        <p:cTn id="11" fill="hold"/>
                                        <p:tgtEl>
                                          <p:spTgt spid="129"/>
                                        </p:tgtEl>
                                        <p:attrNameLst>
                                          <p:attrName>style.visibility</p:attrName>
                                        </p:attrNameLst>
                                      </p:cBhvr>
                                      <p:to>
                                        <p:strVal val="visible"/>
                                      </p:to>
                                    </p:set>
                                    <p:animEffect transition="in" filter="dissolve">
                                      <p:cBhvr>
                                        <p:cTn id="12" dur="1000"/>
                                        <p:tgtEl>
                                          <p:spTgt spid="129"/>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fill="hold" grpId="3" nodeType="clickEffect">
                                  <p:stCondLst>
                                    <p:cond delay="0"/>
                                  </p:stCondLst>
                                  <p:iterate>
                                    <p:tmAbs val="0"/>
                                  </p:iterate>
                                  <p:childTnLst>
                                    <p:set>
                                      <p:cBhvr>
                                        <p:cTn id="16" fill="hold"/>
                                        <p:tgtEl>
                                          <p:spTgt spid="130"/>
                                        </p:tgtEl>
                                        <p:attrNameLst>
                                          <p:attrName>style.visibility</p:attrName>
                                        </p:attrNameLst>
                                      </p:cBhvr>
                                      <p:to>
                                        <p:strVal val="visible"/>
                                      </p:to>
                                    </p:set>
                                    <p:animEffect transition="in" filter="dissolve">
                                      <p:cBhvr>
                                        <p:cTn id="17" dur="1000"/>
                                        <p:tgtEl>
                                          <p:spTgt spid="1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 grpId="1" animBg="1" advAuto="0"/>
      <p:bldP spid="129" grpId="2" animBg="1" advAuto="0"/>
      <p:bldP spid="130" grpId="3" animBg="1" advAuto="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image21.jpeg"/>
          <p:cNvPicPr>
            <a:picLocks noChangeAspect="1"/>
          </p:cNvPicPr>
          <p:nvPr/>
        </p:nvPicPr>
        <p:blipFill>
          <a:blip r:embed="rId2">
            <a:extLst/>
          </a:blip>
          <a:stretch>
            <a:fillRect/>
          </a:stretch>
        </p:blipFill>
        <p:spPr>
          <a:xfrm>
            <a:off x="774700" y="977900"/>
            <a:ext cx="7565806" cy="5041900"/>
          </a:xfrm>
          <a:prstGeom prst="rect">
            <a:avLst/>
          </a:prstGeom>
          <a:ln w="12700">
            <a:miter lim="400000"/>
          </a:ln>
        </p:spPr>
      </p:pic>
      <p:sp>
        <p:nvSpPr>
          <p:cNvPr id="221" name="Shape 221"/>
          <p:cNvSpPr/>
          <p:nvPr/>
        </p:nvSpPr>
        <p:spPr>
          <a:xfrm>
            <a:off x="4965450" y="3650987"/>
            <a:ext cx="3283879" cy="2194559"/>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lnSpc>
                <a:spcPct val="120000"/>
              </a:lnSpc>
              <a:defRPr sz="3000">
                <a:solidFill>
                  <a:srgbClr val="512F7E"/>
                </a:solidFill>
                <a:latin typeface="Lato Regular"/>
                <a:ea typeface="Lato Regular"/>
                <a:cs typeface="Lato Regular"/>
                <a:sym typeface="Lato Regular"/>
              </a:defRPr>
            </a:lvl1pPr>
          </a:lstStyle>
          <a:p>
            <a:r>
              <a:rPr dirty="0"/>
              <a:t>Millennials expect regular reward &amp; recognition at work</a:t>
            </a:r>
          </a:p>
        </p:txBody>
      </p:sp>
      <p:sp>
        <p:nvSpPr>
          <p:cNvPr id="222" name="Shape 222"/>
          <p:cNvSpPr/>
          <p:nvPr/>
        </p:nvSpPr>
        <p:spPr>
          <a:xfrm>
            <a:off x="4685856" y="382147"/>
            <a:ext cx="2820288" cy="434211"/>
          </a:xfrm>
          <a:prstGeom prst="rect">
            <a:avLst/>
          </a:prstGeom>
          <a:ln w="12700">
            <a:miter lim="400000"/>
          </a:ln>
          <a:extLst>
            <a:ext uri="{C572A759-6A51-4108-AA02-DFA0A04FC94B}">
              <ma14:wrappingTextBoxFlag xmlns:ma14="http://schemas.microsoft.com/office/mac/drawingml/2011/main" xmlns="" val="1"/>
            </a:ext>
          </a:extLst>
        </p:spPr>
        <p:txBody>
          <a:bodyPr wrap="none" lIns="45718" tIns="45718" rIns="45718" bIns="45718">
            <a:spAutoFit/>
          </a:bodyPr>
          <a:lstStyle>
            <a:lvl1pPr algn="ctr">
              <a:lnSpc>
                <a:spcPct val="90000"/>
              </a:lnSpc>
              <a:defRPr sz="3000">
                <a:solidFill>
                  <a:srgbClr val="512F7E"/>
                </a:solidFill>
                <a:latin typeface="Gotham Medium"/>
                <a:ea typeface="Gotham Medium"/>
                <a:cs typeface="Gotham Medium"/>
                <a:sym typeface="Gotham Medium"/>
              </a:defRPr>
            </a:lvl1pPr>
          </a:lstStyle>
          <a:p>
            <a:r>
              <a:rPr dirty="0"/>
              <a:t>True or False?</a:t>
            </a:r>
          </a:p>
        </p:txBody>
      </p:sp>
      <p:pic>
        <p:nvPicPr>
          <p:cNvPr id="223" name="image14.png"/>
          <p:cNvPicPr>
            <a:picLocks noChangeAspect="1"/>
          </p:cNvPicPr>
          <p:nvPr/>
        </p:nvPicPr>
        <p:blipFill>
          <a:blip r:embed="rId3">
            <a:extLst/>
          </a:blip>
          <a:stretch>
            <a:fillRect/>
          </a:stretch>
        </p:blipFill>
        <p:spPr>
          <a:xfrm>
            <a:off x="9075090" y="1940240"/>
            <a:ext cx="1068875" cy="1373653"/>
          </a:xfrm>
          <a:prstGeom prst="rect">
            <a:avLst/>
          </a:prstGeom>
          <a:ln w="12700">
            <a:miter lim="400000"/>
          </a:ln>
        </p:spPr>
      </p:pic>
      <p:sp>
        <p:nvSpPr>
          <p:cNvPr id="224" name="Shape 224"/>
          <p:cNvSpPr/>
          <p:nvPr/>
        </p:nvSpPr>
        <p:spPr>
          <a:xfrm>
            <a:off x="8959817" y="3588054"/>
            <a:ext cx="1403930" cy="468908"/>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lnSpc>
                <a:spcPct val="120000"/>
              </a:lnSpc>
              <a:defRPr sz="3400">
                <a:solidFill>
                  <a:srgbClr val="512F7E"/>
                </a:solidFill>
                <a:latin typeface="Gotham Medium"/>
                <a:ea typeface="Gotham Medium"/>
                <a:cs typeface="Gotham Medium"/>
                <a:sym typeface="Gotham Medium"/>
              </a:defRPr>
            </a:lvl1pPr>
          </a:lstStyle>
          <a:p>
            <a:r>
              <a:rPr dirty="0"/>
              <a:t>TRUE</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 name="Shape 217"/>
          <p:cNvSpPr/>
          <p:nvPr/>
        </p:nvSpPr>
        <p:spPr>
          <a:xfrm>
            <a:off x="8293266" y="3950791"/>
            <a:ext cx="3283879" cy="1754322"/>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lnSpc>
                <a:spcPct val="120000"/>
              </a:lnSpc>
              <a:defRPr sz="3000">
                <a:solidFill>
                  <a:srgbClr val="512F7E"/>
                </a:solidFill>
                <a:latin typeface="Lato Regular"/>
                <a:ea typeface="Lato Regular"/>
                <a:cs typeface="Lato Regular"/>
                <a:sym typeface="Lato Regular"/>
              </a:defRPr>
            </a:lvl1pPr>
          </a:lstStyle>
          <a:p>
            <a:r>
              <a:rPr dirty="0"/>
              <a:t>Millennials </a:t>
            </a:r>
            <a:r>
              <a:rPr lang="en-GB" dirty="0" smtClean="0"/>
              <a:t>are poorer than Gen X &amp; Baby Boomers</a:t>
            </a:r>
            <a:endParaRPr dirty="0"/>
          </a:p>
        </p:txBody>
      </p:sp>
      <p:sp>
        <p:nvSpPr>
          <p:cNvPr id="218" name="Shape 218"/>
          <p:cNvSpPr/>
          <p:nvPr/>
        </p:nvSpPr>
        <p:spPr>
          <a:xfrm>
            <a:off x="4685856" y="382147"/>
            <a:ext cx="2820288" cy="434211"/>
          </a:xfrm>
          <a:prstGeom prst="rect">
            <a:avLst/>
          </a:prstGeom>
          <a:ln w="12700">
            <a:miter lim="400000"/>
          </a:ln>
          <a:extLst>
            <a:ext uri="{C572A759-6A51-4108-AA02-DFA0A04FC94B}">
              <ma14:wrappingTextBoxFlag xmlns:ma14="http://schemas.microsoft.com/office/mac/drawingml/2011/main" xmlns="" val="1"/>
            </a:ext>
          </a:extLst>
        </p:spPr>
        <p:txBody>
          <a:bodyPr wrap="none" lIns="45718" tIns="45718" rIns="45718" bIns="45718">
            <a:spAutoFit/>
          </a:bodyPr>
          <a:lstStyle>
            <a:lvl1pPr algn="ctr">
              <a:lnSpc>
                <a:spcPct val="90000"/>
              </a:lnSpc>
              <a:defRPr sz="3000">
                <a:solidFill>
                  <a:srgbClr val="512F7E"/>
                </a:solidFill>
                <a:latin typeface="Gotham Medium"/>
                <a:ea typeface="Gotham Medium"/>
                <a:cs typeface="Gotham Medium"/>
                <a:sym typeface="Gotham Medium"/>
              </a:defRPr>
            </a:lvl1pPr>
          </a:lstStyle>
          <a:p>
            <a:r>
              <a:rPr dirty="0"/>
              <a:t>True or False?</a:t>
            </a:r>
          </a:p>
        </p:txBody>
      </p:sp>
      <p:pic>
        <p:nvPicPr>
          <p:cNvPr id="5" name="Picture 4"/>
          <p:cNvPicPr>
            <a:picLocks noChangeAspect="1"/>
          </p:cNvPicPr>
          <p:nvPr/>
        </p:nvPicPr>
        <p:blipFill>
          <a:blip r:embed="rId2"/>
          <a:stretch>
            <a:fillRect/>
          </a:stretch>
        </p:blipFill>
        <p:spPr>
          <a:xfrm>
            <a:off x="774701" y="2068642"/>
            <a:ext cx="7055636" cy="3951157"/>
          </a:xfrm>
          <a:prstGeom prst="rect">
            <a:avLst/>
          </a:prstGeom>
        </p:spPr>
      </p:pic>
    </p:spTree>
    <p:extLst>
      <p:ext uri="{BB962C8B-B14F-4D97-AF65-F5344CB8AC3E}">
        <p14:creationId xmlns:p14="http://schemas.microsoft.com/office/powerpoint/2010/main" val="4013018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 name="Shape 218"/>
          <p:cNvSpPr/>
          <p:nvPr/>
        </p:nvSpPr>
        <p:spPr>
          <a:xfrm>
            <a:off x="4685856" y="382147"/>
            <a:ext cx="2820288" cy="434211"/>
          </a:xfrm>
          <a:prstGeom prst="rect">
            <a:avLst/>
          </a:prstGeom>
          <a:ln w="12700">
            <a:miter lim="400000"/>
          </a:ln>
          <a:extLst>
            <a:ext uri="{C572A759-6A51-4108-AA02-DFA0A04FC94B}">
              <ma14:wrappingTextBoxFlag xmlns:ma14="http://schemas.microsoft.com/office/mac/drawingml/2011/main" xmlns="" val="1"/>
            </a:ext>
          </a:extLst>
        </p:spPr>
        <p:txBody>
          <a:bodyPr wrap="none" lIns="45718" tIns="45718" rIns="45718" bIns="45718">
            <a:spAutoFit/>
          </a:bodyPr>
          <a:lstStyle>
            <a:lvl1pPr algn="ctr">
              <a:lnSpc>
                <a:spcPct val="90000"/>
              </a:lnSpc>
              <a:defRPr sz="3000">
                <a:solidFill>
                  <a:srgbClr val="512F7E"/>
                </a:solidFill>
                <a:latin typeface="Gotham Medium"/>
                <a:ea typeface="Gotham Medium"/>
                <a:cs typeface="Gotham Medium"/>
                <a:sym typeface="Gotham Medium"/>
              </a:defRPr>
            </a:lvl1pPr>
          </a:lstStyle>
          <a:p>
            <a:r>
              <a:rPr dirty="0"/>
              <a:t>True or False?</a:t>
            </a:r>
          </a:p>
        </p:txBody>
      </p:sp>
      <p:pic>
        <p:nvPicPr>
          <p:cNvPr id="5" name="Picture 4"/>
          <p:cNvPicPr>
            <a:picLocks noChangeAspect="1"/>
          </p:cNvPicPr>
          <p:nvPr/>
        </p:nvPicPr>
        <p:blipFill>
          <a:blip r:embed="rId2"/>
          <a:stretch>
            <a:fillRect/>
          </a:stretch>
        </p:blipFill>
        <p:spPr>
          <a:xfrm>
            <a:off x="774701" y="2068642"/>
            <a:ext cx="7055636" cy="3951157"/>
          </a:xfrm>
          <a:prstGeom prst="rect">
            <a:avLst/>
          </a:prstGeom>
        </p:spPr>
      </p:pic>
      <p:pic>
        <p:nvPicPr>
          <p:cNvPr id="6" name="image14.png"/>
          <p:cNvPicPr>
            <a:picLocks noChangeAspect="1"/>
          </p:cNvPicPr>
          <p:nvPr/>
        </p:nvPicPr>
        <p:blipFill>
          <a:blip r:embed="rId3">
            <a:extLst/>
          </a:blip>
          <a:stretch>
            <a:fillRect/>
          </a:stretch>
        </p:blipFill>
        <p:spPr>
          <a:xfrm>
            <a:off x="9075091" y="1940240"/>
            <a:ext cx="1068875" cy="1373653"/>
          </a:xfrm>
          <a:prstGeom prst="rect">
            <a:avLst/>
          </a:prstGeom>
          <a:ln w="12700">
            <a:miter lim="400000"/>
          </a:ln>
        </p:spPr>
      </p:pic>
      <p:sp>
        <p:nvSpPr>
          <p:cNvPr id="7" name="Shape 224"/>
          <p:cNvSpPr/>
          <p:nvPr/>
        </p:nvSpPr>
        <p:spPr>
          <a:xfrm>
            <a:off x="8959817" y="3588054"/>
            <a:ext cx="1403930" cy="468908"/>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lnSpc>
                <a:spcPct val="120000"/>
              </a:lnSpc>
              <a:defRPr sz="3400">
                <a:solidFill>
                  <a:srgbClr val="512F7E"/>
                </a:solidFill>
                <a:latin typeface="Gotham Medium"/>
                <a:ea typeface="Gotham Medium"/>
                <a:cs typeface="Gotham Medium"/>
                <a:sym typeface="Gotham Medium"/>
              </a:defRPr>
            </a:lvl1pPr>
          </a:lstStyle>
          <a:p>
            <a:r>
              <a:rPr dirty="0"/>
              <a:t>TRUE</a:t>
            </a:r>
          </a:p>
        </p:txBody>
      </p:sp>
    </p:spTree>
    <p:extLst>
      <p:ext uri="{BB962C8B-B14F-4D97-AF65-F5344CB8AC3E}">
        <p14:creationId xmlns:p14="http://schemas.microsoft.com/office/powerpoint/2010/main" val="3377412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 name="Shape 217"/>
          <p:cNvSpPr/>
          <p:nvPr/>
        </p:nvSpPr>
        <p:spPr>
          <a:xfrm>
            <a:off x="7506144" y="1959027"/>
            <a:ext cx="3283879" cy="1697768"/>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lnSpc>
                <a:spcPct val="120000"/>
              </a:lnSpc>
              <a:defRPr sz="3000">
                <a:solidFill>
                  <a:srgbClr val="512F7E"/>
                </a:solidFill>
                <a:latin typeface="Lato Regular"/>
                <a:ea typeface="Lato Regular"/>
                <a:cs typeface="Lato Regular"/>
                <a:sym typeface="Lato Regular"/>
              </a:defRPr>
            </a:lvl1pPr>
          </a:lstStyle>
          <a:p>
            <a:r>
              <a:rPr lang="en-GB" dirty="0" smtClean="0"/>
              <a:t>GP Millennials will build a community in the GP surgery</a:t>
            </a:r>
            <a:endParaRPr dirty="0"/>
          </a:p>
        </p:txBody>
      </p:sp>
      <p:sp>
        <p:nvSpPr>
          <p:cNvPr id="218" name="Shape 218"/>
          <p:cNvSpPr/>
          <p:nvPr/>
        </p:nvSpPr>
        <p:spPr>
          <a:xfrm>
            <a:off x="4685856" y="382147"/>
            <a:ext cx="2820288" cy="434211"/>
          </a:xfrm>
          <a:prstGeom prst="rect">
            <a:avLst/>
          </a:prstGeom>
          <a:ln w="12700">
            <a:miter lim="400000"/>
          </a:ln>
          <a:extLst>
            <a:ext uri="{C572A759-6A51-4108-AA02-DFA0A04FC94B}">
              <ma14:wrappingTextBoxFlag xmlns:ma14="http://schemas.microsoft.com/office/mac/drawingml/2011/main" xmlns="" val="1"/>
            </a:ext>
          </a:extLst>
        </p:spPr>
        <p:txBody>
          <a:bodyPr wrap="none" lIns="45718" tIns="45718" rIns="45718" bIns="45718">
            <a:spAutoFit/>
          </a:bodyPr>
          <a:lstStyle>
            <a:lvl1pPr algn="ctr">
              <a:lnSpc>
                <a:spcPct val="90000"/>
              </a:lnSpc>
              <a:defRPr sz="3000">
                <a:solidFill>
                  <a:srgbClr val="512F7E"/>
                </a:solidFill>
                <a:latin typeface="Gotham Medium"/>
                <a:ea typeface="Gotham Medium"/>
                <a:cs typeface="Gotham Medium"/>
                <a:sym typeface="Gotham Medium"/>
              </a:defRPr>
            </a:lvl1pPr>
          </a:lstStyle>
          <a:p>
            <a:r>
              <a:rPr dirty="0"/>
              <a:t>True or False?</a:t>
            </a:r>
          </a:p>
        </p:txBody>
      </p:sp>
      <p:pic>
        <p:nvPicPr>
          <p:cNvPr id="2" name="Picture 1"/>
          <p:cNvPicPr>
            <a:picLocks noChangeAspect="1"/>
          </p:cNvPicPr>
          <p:nvPr/>
        </p:nvPicPr>
        <p:blipFill>
          <a:blip r:embed="rId2"/>
          <a:stretch>
            <a:fillRect/>
          </a:stretch>
        </p:blipFill>
        <p:spPr>
          <a:xfrm>
            <a:off x="979670" y="1959027"/>
            <a:ext cx="5249904" cy="2939946"/>
          </a:xfrm>
          <a:prstGeom prst="rect">
            <a:avLst/>
          </a:prstGeom>
        </p:spPr>
      </p:pic>
    </p:spTree>
    <p:extLst>
      <p:ext uri="{BB962C8B-B14F-4D97-AF65-F5344CB8AC3E}">
        <p14:creationId xmlns:p14="http://schemas.microsoft.com/office/powerpoint/2010/main" val="3844292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 name="Shape 217"/>
          <p:cNvSpPr/>
          <p:nvPr/>
        </p:nvSpPr>
        <p:spPr>
          <a:xfrm>
            <a:off x="7506144" y="1959027"/>
            <a:ext cx="3283879" cy="1697768"/>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lnSpc>
                <a:spcPct val="120000"/>
              </a:lnSpc>
              <a:defRPr sz="3000">
                <a:solidFill>
                  <a:srgbClr val="512F7E"/>
                </a:solidFill>
                <a:latin typeface="Lato Regular"/>
                <a:ea typeface="Lato Regular"/>
                <a:cs typeface="Lato Regular"/>
                <a:sym typeface="Lato Regular"/>
              </a:defRPr>
            </a:lvl1pPr>
          </a:lstStyle>
          <a:p>
            <a:r>
              <a:rPr lang="en-GB" dirty="0" smtClean="0"/>
              <a:t>GP Millennials will build a community in the GP surgery</a:t>
            </a:r>
            <a:endParaRPr dirty="0"/>
          </a:p>
        </p:txBody>
      </p:sp>
      <p:sp>
        <p:nvSpPr>
          <p:cNvPr id="218" name="Shape 218"/>
          <p:cNvSpPr/>
          <p:nvPr/>
        </p:nvSpPr>
        <p:spPr>
          <a:xfrm>
            <a:off x="4685856" y="382147"/>
            <a:ext cx="2820288" cy="434211"/>
          </a:xfrm>
          <a:prstGeom prst="rect">
            <a:avLst/>
          </a:prstGeom>
          <a:ln w="12700">
            <a:miter lim="400000"/>
          </a:ln>
          <a:extLst>
            <a:ext uri="{C572A759-6A51-4108-AA02-DFA0A04FC94B}">
              <ma14:wrappingTextBoxFlag xmlns:ma14="http://schemas.microsoft.com/office/mac/drawingml/2011/main" xmlns="" val="1"/>
            </a:ext>
          </a:extLst>
        </p:spPr>
        <p:txBody>
          <a:bodyPr wrap="none" lIns="45718" tIns="45718" rIns="45718" bIns="45718">
            <a:spAutoFit/>
          </a:bodyPr>
          <a:lstStyle>
            <a:lvl1pPr algn="ctr">
              <a:lnSpc>
                <a:spcPct val="90000"/>
              </a:lnSpc>
              <a:defRPr sz="3000">
                <a:solidFill>
                  <a:srgbClr val="512F7E"/>
                </a:solidFill>
                <a:latin typeface="Gotham Medium"/>
                <a:ea typeface="Gotham Medium"/>
                <a:cs typeface="Gotham Medium"/>
                <a:sym typeface="Gotham Medium"/>
              </a:defRPr>
            </a:lvl1pPr>
          </a:lstStyle>
          <a:p>
            <a:r>
              <a:rPr dirty="0"/>
              <a:t>True or False?</a:t>
            </a:r>
          </a:p>
        </p:txBody>
      </p:sp>
      <p:pic>
        <p:nvPicPr>
          <p:cNvPr id="2" name="Picture 1"/>
          <p:cNvPicPr>
            <a:picLocks noChangeAspect="1"/>
          </p:cNvPicPr>
          <p:nvPr/>
        </p:nvPicPr>
        <p:blipFill>
          <a:blip r:embed="rId2"/>
          <a:stretch>
            <a:fillRect/>
          </a:stretch>
        </p:blipFill>
        <p:spPr>
          <a:xfrm>
            <a:off x="979670" y="1959027"/>
            <a:ext cx="5249904" cy="2939946"/>
          </a:xfrm>
          <a:prstGeom prst="rect">
            <a:avLst/>
          </a:prstGeom>
        </p:spPr>
      </p:pic>
      <p:sp>
        <p:nvSpPr>
          <p:cNvPr id="5" name="Shape 193"/>
          <p:cNvSpPr/>
          <p:nvPr/>
        </p:nvSpPr>
        <p:spPr>
          <a:xfrm>
            <a:off x="8650232" y="4330557"/>
            <a:ext cx="1652682" cy="46890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lnSpc>
                <a:spcPct val="120000"/>
              </a:lnSpc>
              <a:defRPr sz="3400">
                <a:solidFill>
                  <a:srgbClr val="512F7E"/>
                </a:solidFill>
                <a:latin typeface="Gotham Medium"/>
                <a:ea typeface="Gotham Medium"/>
                <a:cs typeface="Gotham Medium"/>
                <a:sym typeface="Gotham Medium"/>
              </a:defRPr>
            </a:lvl1pPr>
          </a:lstStyle>
          <a:p>
            <a:r>
              <a:rPr dirty="0"/>
              <a:t>FALSE</a:t>
            </a:r>
          </a:p>
        </p:txBody>
      </p:sp>
      <p:pic>
        <p:nvPicPr>
          <p:cNvPr id="6" name="image16.png"/>
          <p:cNvPicPr>
            <a:picLocks noChangeAspect="1"/>
          </p:cNvPicPr>
          <p:nvPr/>
        </p:nvPicPr>
        <p:blipFill>
          <a:blip r:embed="rId3">
            <a:extLst/>
          </a:blip>
          <a:stretch>
            <a:fillRect/>
          </a:stretch>
        </p:blipFill>
        <p:spPr>
          <a:xfrm>
            <a:off x="7868398" y="4413340"/>
            <a:ext cx="553834" cy="548642"/>
          </a:xfrm>
          <a:prstGeom prst="rect">
            <a:avLst/>
          </a:prstGeom>
          <a:ln w="12700">
            <a:miter lim="400000"/>
          </a:ln>
        </p:spPr>
      </p:pic>
    </p:spTree>
    <p:extLst>
      <p:ext uri="{BB962C8B-B14F-4D97-AF65-F5344CB8AC3E}">
        <p14:creationId xmlns:p14="http://schemas.microsoft.com/office/powerpoint/2010/main" val="3603731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Shape 182"/>
          <p:cNvSpPr/>
          <p:nvPr/>
        </p:nvSpPr>
        <p:spPr>
          <a:xfrm>
            <a:off x="3287885" y="382147"/>
            <a:ext cx="5616277" cy="507827"/>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lgn="ctr">
              <a:lnSpc>
                <a:spcPct val="90000"/>
              </a:lnSpc>
              <a:defRPr sz="3000">
                <a:solidFill>
                  <a:srgbClr val="512F7E"/>
                </a:solidFill>
                <a:latin typeface="Gotham Medium"/>
                <a:ea typeface="Gotham Medium"/>
                <a:cs typeface="Gotham Medium"/>
                <a:sym typeface="Gotham Medium"/>
              </a:defRPr>
            </a:lvl1pPr>
          </a:lstStyle>
          <a:p>
            <a:r>
              <a:rPr lang="en-GB" dirty="0" smtClean="0"/>
              <a:t>Millennials like their “Tribes”</a:t>
            </a:r>
            <a:endParaRPr dirty="0"/>
          </a:p>
        </p:txBody>
      </p:sp>
      <p:sp>
        <p:nvSpPr>
          <p:cNvPr id="183" name="Shape 183"/>
          <p:cNvSpPr/>
          <p:nvPr/>
        </p:nvSpPr>
        <p:spPr>
          <a:xfrm>
            <a:off x="553947" y="1725858"/>
            <a:ext cx="5741922" cy="2631486"/>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wrap="square" lIns="45718" tIns="45718" rIns="45718" bIns="45718" anchor="ctr">
            <a:spAutoFit/>
          </a:bodyPr>
          <a:lstStyle/>
          <a:p>
            <a:pPr>
              <a:lnSpc>
                <a:spcPct val="150000"/>
              </a:lnSpc>
              <a:defRPr sz="2200">
                <a:latin typeface="Lato Regular"/>
                <a:ea typeface="Lato Regular"/>
                <a:cs typeface="Lato Regular"/>
                <a:sym typeface="Lato Regular"/>
              </a:defRPr>
            </a:pPr>
            <a:r>
              <a:rPr lang="en-GB" sz="2200" i="1" dirty="0" smtClean="0">
                <a:sym typeface="Lato Regular"/>
              </a:rPr>
              <a:t>“A tribe is </a:t>
            </a:r>
            <a:r>
              <a:rPr lang="en-GB" sz="2200" i="1" dirty="0">
                <a:sym typeface="Lato Regular"/>
              </a:rPr>
              <a:t>a group of people connected to one another, connected to a leader and connected to an </a:t>
            </a:r>
            <a:r>
              <a:rPr lang="en-GB" sz="2200" i="1" dirty="0" smtClean="0">
                <a:sym typeface="Lato Regular"/>
              </a:rPr>
              <a:t>idea. A </a:t>
            </a:r>
            <a:r>
              <a:rPr lang="en-GB" sz="2200" i="1" dirty="0">
                <a:sym typeface="Lato Regular"/>
              </a:rPr>
              <a:t>group needs only </a:t>
            </a:r>
            <a:r>
              <a:rPr lang="en-GB" sz="2200" i="1" dirty="0" smtClean="0">
                <a:sym typeface="Lato Regular"/>
              </a:rPr>
              <a:t>two </a:t>
            </a:r>
            <a:r>
              <a:rPr lang="en-GB" sz="2200" i="1" dirty="0">
                <a:sym typeface="Lato Regular"/>
              </a:rPr>
              <a:t>things to </a:t>
            </a:r>
            <a:r>
              <a:rPr lang="en-GB" sz="2200" i="1" dirty="0" smtClean="0">
                <a:sym typeface="Lato Regular"/>
              </a:rPr>
              <a:t> be </a:t>
            </a:r>
            <a:r>
              <a:rPr lang="en-GB" sz="2200" i="1" dirty="0">
                <a:sym typeface="Lato Regular"/>
              </a:rPr>
              <a:t>a tribe: a shared interest and a way to communicate.”</a:t>
            </a:r>
            <a:endParaRPr i="1" dirty="0"/>
          </a:p>
        </p:txBody>
      </p:sp>
      <p:sp>
        <p:nvSpPr>
          <p:cNvPr id="184" name="Shape 184"/>
          <p:cNvSpPr/>
          <p:nvPr/>
        </p:nvSpPr>
        <p:spPr>
          <a:xfrm>
            <a:off x="254144" y="6299707"/>
            <a:ext cx="8835582" cy="369328"/>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lIns="45718" tIns="45718" rIns="45718" bIns="45718" anchor="ctr">
            <a:spAutoFit/>
          </a:bodyPr>
          <a:lstStyle/>
          <a:p>
            <a:pPr>
              <a:spcBef>
                <a:spcPts val="600"/>
              </a:spcBef>
              <a:defRPr>
                <a:latin typeface="Lato Regular"/>
                <a:ea typeface="Lato Regular"/>
                <a:cs typeface="Lato Regular"/>
                <a:sym typeface="Lato Regular"/>
              </a:defRPr>
            </a:pPr>
            <a:r>
              <a:rPr b="1" dirty="0"/>
              <a:t>Source: </a:t>
            </a:r>
            <a:r>
              <a:rPr lang="en-GB" b="1" dirty="0" smtClean="0"/>
              <a:t>Tribes: We Need you to lead us – 2008 Seth Godin</a:t>
            </a:r>
            <a:endParaRPr b="1" i="1" dirty="0"/>
          </a:p>
        </p:txBody>
      </p:sp>
      <p:pic>
        <p:nvPicPr>
          <p:cNvPr id="1026" name="Picture 2" descr="Andrea Coville, brand relevance, Brodeur Partners, consumer communities, consumer tribes, Marketing, Millennial consumers, modern-day communities, Pr, Public relations, shared experiences, social communiti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3292" y="1438407"/>
            <a:ext cx="4312867" cy="43128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417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9839" y="768768"/>
            <a:ext cx="11707321" cy="5940086"/>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R="0" algn="l" defTabSz="914400" rtl="0" fontAlgn="auto" latinLnBrk="0" hangingPunct="0">
              <a:lnSpc>
                <a:spcPct val="100000"/>
              </a:lnSpc>
              <a:spcBef>
                <a:spcPts val="0"/>
              </a:spcBef>
              <a:spcAft>
                <a:spcPts val="0"/>
              </a:spcAft>
              <a:buClrTx/>
              <a:buSzTx/>
              <a:tabLst/>
            </a:pPr>
            <a:endParaRPr kumimoji="0" lang="en-GB" sz="2000" b="0" i="0" u="none" strike="noStrike" cap="none" spc="0" normalizeH="0" baseline="0" dirty="0" smtClean="0">
              <a:ln>
                <a:noFill/>
              </a:ln>
              <a:solidFill>
                <a:srgbClr val="000000"/>
              </a:solidFill>
              <a:effectLst/>
              <a:uFillTx/>
              <a:latin typeface="Open Sans" panose="020B0606030504020204" pitchFamily="34" charset="0"/>
              <a:ea typeface="Open Sans" panose="020B0606030504020204" pitchFamily="34" charset="0"/>
              <a:cs typeface="Open Sans" panose="020B0606030504020204" pitchFamily="34" charset="0"/>
              <a:sym typeface="Calibri"/>
            </a:endParaRPr>
          </a:p>
          <a:p>
            <a:pPr marL="457200" indent="-457200">
              <a:buFont typeface="Arial" panose="020B0604020202020204" pitchFamily="34" charset="0"/>
              <a:buChar char="•"/>
            </a:pPr>
            <a:r>
              <a:rPr lang="en-GB" sz="2000" dirty="0" smtClean="0">
                <a:latin typeface="Open Sans" panose="020B0606030504020204" pitchFamily="34" charset="0"/>
                <a:ea typeface="Open Sans" panose="020B0606030504020204" pitchFamily="34" charset="0"/>
                <a:cs typeface="Open Sans" panose="020B0606030504020204" pitchFamily="34" charset="0"/>
              </a:rPr>
              <a:t>Utilise social media (adding things like WhatsApp for doctors or other “apps”)</a:t>
            </a:r>
          </a:p>
          <a:p>
            <a:pPr marL="457200" indent="-457200">
              <a:buFont typeface="Arial" panose="020B0604020202020204" pitchFamily="34" charset="0"/>
              <a:buChar char="•"/>
            </a:pPr>
            <a:r>
              <a:rPr kumimoji="0" lang="en-GB" sz="2000" b="0" i="0" u="none" strike="noStrike" cap="none" spc="0" normalizeH="0" dirty="0" smtClean="0">
                <a:ln>
                  <a:noFill/>
                </a:ln>
                <a:solidFill>
                  <a:srgbClr val="000000"/>
                </a:solidFill>
                <a:effectLst/>
                <a:uFillTx/>
                <a:latin typeface="Open Sans" panose="020B0606030504020204" pitchFamily="34" charset="0"/>
                <a:ea typeface="Open Sans" panose="020B0606030504020204" pitchFamily="34" charset="0"/>
                <a:cs typeface="Open Sans" panose="020B0606030504020204" pitchFamily="34" charset="0"/>
                <a:sym typeface="Calibri"/>
              </a:rPr>
              <a:t>Review their induction and “jazz it up” – in other words, make it more imaginative, creative, interesting and attention grabbing</a:t>
            </a:r>
          </a:p>
          <a:p>
            <a:pPr marL="457200" indent="-457200">
              <a:buFont typeface="Arial" panose="020B0604020202020204" pitchFamily="34" charset="0"/>
              <a:buChar char="•"/>
            </a:pPr>
            <a:r>
              <a:rPr lang="en-GB" sz="2000" dirty="0" smtClean="0">
                <a:latin typeface="Open Sans" panose="020B0606030504020204" pitchFamily="34" charset="0"/>
                <a:ea typeface="Open Sans" panose="020B0606030504020204" pitchFamily="34" charset="0"/>
                <a:cs typeface="Open Sans" panose="020B0606030504020204" pitchFamily="34" charset="0"/>
              </a:rPr>
              <a:t>Describe and share a “leadership” template – and describe what good looks like – Millennials lack EQi and critical thinking – so they may struggle to work out how or what to do or say.</a:t>
            </a:r>
          </a:p>
          <a:p>
            <a:pPr marL="457200" indent="-457200">
              <a:buFont typeface="Arial" panose="020B0604020202020204" pitchFamily="34" charset="0"/>
              <a:buChar char="•"/>
            </a:pPr>
            <a:r>
              <a:rPr kumimoji="0" lang="en-GB" sz="2000" b="0" i="0" u="none" strike="noStrike" cap="none" spc="0" normalizeH="0" dirty="0" smtClean="0">
                <a:ln>
                  <a:noFill/>
                </a:ln>
                <a:solidFill>
                  <a:srgbClr val="000000"/>
                </a:solidFill>
                <a:effectLst/>
                <a:uFillTx/>
                <a:latin typeface="Open Sans" panose="020B0606030504020204" pitchFamily="34" charset="0"/>
                <a:ea typeface="Open Sans" panose="020B0606030504020204" pitchFamily="34" charset="0"/>
                <a:cs typeface="Open Sans" panose="020B0606030504020204" pitchFamily="34" charset="0"/>
                <a:sym typeface="Calibri"/>
              </a:rPr>
              <a:t>Don’t just expect them to understand or get it at once – fill in the blanks and gaps</a:t>
            </a:r>
          </a:p>
          <a:p>
            <a:pPr marL="457200" indent="-457200">
              <a:buFont typeface="Arial" panose="020B0604020202020204" pitchFamily="34" charset="0"/>
              <a:buChar char="•"/>
            </a:pPr>
            <a:r>
              <a:rPr lang="en-GB" sz="2000" dirty="0" smtClean="0">
                <a:latin typeface="Open Sans" panose="020B0606030504020204" pitchFamily="34" charset="0"/>
                <a:ea typeface="Open Sans" panose="020B0606030504020204" pitchFamily="34" charset="0"/>
                <a:cs typeface="Open Sans" panose="020B0606030504020204" pitchFamily="34" charset="0"/>
              </a:rPr>
              <a:t>Trainers can be more positive and share their values and if they are moaning, that may be misconstrued when most trainers love medicine, love GPs and love what they do.</a:t>
            </a:r>
          </a:p>
          <a:p>
            <a:pPr marL="457200" indent="-457200">
              <a:buFont typeface="Arial" panose="020B0604020202020204" pitchFamily="34" charset="0"/>
              <a:buChar char="•"/>
            </a:pPr>
            <a:r>
              <a:rPr kumimoji="0" lang="en-GB" sz="2000" b="0" i="0" u="none" strike="noStrike" cap="none" spc="0" normalizeH="0" dirty="0" smtClean="0">
                <a:ln>
                  <a:noFill/>
                </a:ln>
                <a:solidFill>
                  <a:srgbClr val="000000"/>
                </a:solidFill>
                <a:effectLst/>
                <a:uFillTx/>
                <a:latin typeface="Open Sans" panose="020B0606030504020204" pitchFamily="34" charset="0"/>
                <a:ea typeface="Open Sans" panose="020B0606030504020204" pitchFamily="34" charset="0"/>
                <a:cs typeface="Open Sans" panose="020B0606030504020204" pitchFamily="34" charset="0"/>
                <a:sym typeface="Calibri"/>
              </a:rPr>
              <a:t>Rather than “moaning”, trainers could show the opportunities available and be honest about the challenges and also explain how things can be achieved and opportunities reached.</a:t>
            </a:r>
          </a:p>
          <a:p>
            <a:pPr marL="457200" indent="-457200">
              <a:buFont typeface="Arial" panose="020B0604020202020204" pitchFamily="34" charset="0"/>
              <a:buChar char="•"/>
            </a:pPr>
            <a:r>
              <a:rPr lang="en-GB" sz="2000" dirty="0" smtClean="0">
                <a:latin typeface="Open Sans" panose="020B0606030504020204" pitchFamily="34" charset="0"/>
                <a:ea typeface="Open Sans" panose="020B0606030504020204" pitchFamily="34" charset="0"/>
                <a:cs typeface="Open Sans" panose="020B0606030504020204" pitchFamily="34" charset="0"/>
              </a:rPr>
              <a:t>Create a “tribe” – via social events – such as sports, socialising, social media etc.</a:t>
            </a:r>
          </a:p>
          <a:p>
            <a:pPr marL="457200" indent="-457200">
              <a:buFont typeface="Arial" panose="020B0604020202020204" pitchFamily="34" charset="0"/>
              <a:buChar char="•"/>
            </a:pPr>
            <a:r>
              <a:rPr kumimoji="0" lang="en-GB" sz="2000" b="0" i="0" u="none" strike="noStrike" cap="none" spc="0" normalizeH="0" dirty="0" smtClean="0">
                <a:ln>
                  <a:noFill/>
                </a:ln>
                <a:solidFill>
                  <a:srgbClr val="000000"/>
                </a:solidFill>
                <a:effectLst/>
                <a:uFillTx/>
                <a:latin typeface="Open Sans" panose="020B0606030504020204" pitchFamily="34" charset="0"/>
                <a:ea typeface="Open Sans" panose="020B0606030504020204" pitchFamily="34" charset="0"/>
                <a:cs typeface="Open Sans" panose="020B0606030504020204" pitchFamily="34" charset="0"/>
                <a:sym typeface="Calibri"/>
              </a:rPr>
              <a:t>Ask Millennials what their goals are and see if you can match or at least manage expectations by explaining what is possible, and being clear about what won’t work.</a:t>
            </a:r>
          </a:p>
          <a:p>
            <a:pPr marL="457200" indent="-457200">
              <a:buFont typeface="Arial" panose="020B0604020202020204" pitchFamily="34" charset="0"/>
              <a:buChar char="•"/>
            </a:pPr>
            <a:r>
              <a:rPr lang="en-GB" sz="2000" dirty="0" smtClean="0">
                <a:latin typeface="Open Sans" panose="020B0606030504020204" pitchFamily="34" charset="0"/>
                <a:ea typeface="Open Sans" panose="020B0606030504020204" pitchFamily="34" charset="0"/>
                <a:cs typeface="Open Sans" panose="020B0606030504020204" pitchFamily="34" charset="0"/>
              </a:rPr>
              <a:t>Think out loud by explaining more about why you think something, or how something works or doesn’t work, because Millennials cannot always work these things out – they need to be shown how to “discover the truth”.</a:t>
            </a:r>
            <a:endParaRPr kumimoji="0" lang="en-GB" sz="2000" b="0" i="0" u="none" strike="noStrike" cap="none" spc="0" normalizeH="0" dirty="0">
              <a:ln>
                <a:noFill/>
              </a:ln>
              <a:solidFill>
                <a:srgbClr val="000000"/>
              </a:solidFill>
              <a:effectLst/>
              <a:uFillTx/>
              <a:latin typeface="Open Sans" panose="020B0606030504020204" pitchFamily="34" charset="0"/>
              <a:ea typeface="Open Sans" panose="020B0606030504020204" pitchFamily="34" charset="0"/>
              <a:cs typeface="Open Sans" panose="020B0606030504020204" pitchFamily="34" charset="0"/>
              <a:sym typeface="Calibri"/>
            </a:endParaRPr>
          </a:p>
          <a:p>
            <a:pPr marL="457200" marR="0" indent="-457200" algn="l" defTabSz="914400" rtl="0" fontAlgn="auto" latinLnBrk="0" hangingPunct="0">
              <a:lnSpc>
                <a:spcPct val="100000"/>
              </a:lnSpc>
              <a:spcBef>
                <a:spcPts val="0"/>
              </a:spcBef>
              <a:spcAft>
                <a:spcPts val="0"/>
              </a:spcAft>
              <a:buClrTx/>
              <a:buSzTx/>
              <a:buFont typeface="+mj-lt"/>
              <a:buAutoNum type="arabicPeriod"/>
              <a:tabLst/>
            </a:pPr>
            <a:endParaRPr lang="en-GB" sz="2000" dirty="0" smtClean="0">
              <a:latin typeface="Open Sans" panose="020B0606030504020204" pitchFamily="34" charset="0"/>
              <a:ea typeface="Open Sans" panose="020B0606030504020204" pitchFamily="34" charset="0"/>
              <a:cs typeface="Open Sans" panose="020B0606030504020204" pitchFamily="34" charset="0"/>
            </a:endParaRPr>
          </a:p>
          <a:p>
            <a:pPr marL="342900" marR="0" indent="-342900" algn="l" defTabSz="914400" rtl="0" fontAlgn="auto" latinLnBrk="0" hangingPunct="0">
              <a:lnSpc>
                <a:spcPct val="100000"/>
              </a:lnSpc>
              <a:spcBef>
                <a:spcPts val="0"/>
              </a:spcBef>
              <a:spcAft>
                <a:spcPts val="0"/>
              </a:spcAft>
              <a:buClrTx/>
              <a:buSzTx/>
              <a:buFont typeface="Wingdings" panose="05000000000000000000" pitchFamily="2" charset="2"/>
              <a:buChar char="§"/>
              <a:tabLst/>
            </a:pPr>
            <a:endParaRPr kumimoji="0" lang="en-GB" sz="2000" b="0" i="0" u="none" strike="noStrike" cap="none" spc="0" normalizeH="0" dirty="0" smtClean="0">
              <a:ln>
                <a:noFill/>
              </a:ln>
              <a:solidFill>
                <a:srgbClr val="000000"/>
              </a:solidFill>
              <a:effectLst/>
              <a:uFillTx/>
              <a:latin typeface="Open Sans" panose="020B0606030504020204" pitchFamily="34" charset="0"/>
              <a:ea typeface="Open Sans" panose="020B0606030504020204" pitchFamily="34" charset="0"/>
              <a:cs typeface="Open Sans" panose="020B0606030504020204" pitchFamily="34" charset="0"/>
              <a:sym typeface="Calibri"/>
            </a:endParaRPr>
          </a:p>
        </p:txBody>
      </p:sp>
      <p:pic>
        <p:nvPicPr>
          <p:cNvPr id="4" name="image1.jpeg"/>
          <p:cNvPicPr>
            <a:picLocks noChangeAspect="1"/>
          </p:cNvPicPr>
          <p:nvPr/>
        </p:nvPicPr>
        <p:blipFill>
          <a:blip r:embed="rId2">
            <a:extLst/>
          </a:blip>
          <a:stretch>
            <a:fillRect/>
          </a:stretch>
        </p:blipFill>
        <p:spPr>
          <a:xfrm>
            <a:off x="10416479" y="6093295"/>
            <a:ext cx="1474840" cy="385994"/>
          </a:xfrm>
          <a:prstGeom prst="rect">
            <a:avLst/>
          </a:prstGeom>
          <a:ln w="12700">
            <a:miter lim="400000"/>
          </a:ln>
        </p:spPr>
      </p:pic>
      <p:sp>
        <p:nvSpPr>
          <p:cNvPr id="6" name="Shape 131"/>
          <p:cNvSpPr/>
          <p:nvPr/>
        </p:nvSpPr>
        <p:spPr>
          <a:xfrm>
            <a:off x="250999" y="382147"/>
            <a:ext cx="11690056" cy="480127"/>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p>
            <a:pPr algn="ctr">
              <a:lnSpc>
                <a:spcPct val="90000"/>
              </a:lnSpc>
              <a:defRPr sz="2600">
                <a:solidFill>
                  <a:srgbClr val="512F7E"/>
                </a:solidFill>
                <a:latin typeface="Gotham Medium"/>
                <a:ea typeface="Gotham Medium"/>
                <a:cs typeface="Gotham Medium"/>
                <a:sym typeface="Gotham Medium"/>
              </a:defRPr>
            </a:pPr>
            <a:r>
              <a:rPr lang="en-GB" sz="2800" dirty="0" smtClean="0"/>
              <a:t>Improving the learning/experience for Millennials as GP trainees</a:t>
            </a:r>
            <a:endParaRPr sz="2800" dirty="0"/>
          </a:p>
        </p:txBody>
      </p:sp>
    </p:spTree>
    <p:extLst>
      <p:ext uri="{BB962C8B-B14F-4D97-AF65-F5344CB8AC3E}">
        <p14:creationId xmlns:p14="http://schemas.microsoft.com/office/powerpoint/2010/main" val="955271812"/>
      </p:ext>
    </p:extLst>
  </p:cSld>
  <p:clrMapOvr>
    <a:masterClrMapping/>
  </p:clrMapOvr>
  <p:transition spd="slow"/>
  <p:timing>
    <p:tnLst>
      <p:par>
        <p:cTn id="1" dur="indefinite" restart="never" fill="hold"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9839" y="922660"/>
            <a:ext cx="11707321" cy="5632309"/>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R="0" algn="l" defTabSz="914400" rtl="0" fontAlgn="auto" latinLnBrk="0" hangingPunct="0">
              <a:lnSpc>
                <a:spcPct val="100000"/>
              </a:lnSpc>
              <a:spcBef>
                <a:spcPts val="0"/>
              </a:spcBef>
              <a:spcAft>
                <a:spcPts val="0"/>
              </a:spcAft>
              <a:buClrTx/>
              <a:buSzTx/>
              <a:tabLst/>
            </a:pPr>
            <a:endParaRPr kumimoji="0" lang="en-GB" sz="2000" b="0" i="0" u="none" strike="noStrike" cap="none" spc="0" normalizeH="0" baseline="0" dirty="0" smtClean="0">
              <a:ln>
                <a:noFill/>
              </a:ln>
              <a:solidFill>
                <a:srgbClr val="000000"/>
              </a:solidFill>
              <a:effectLst/>
              <a:uFillTx/>
              <a:latin typeface="Open Sans" panose="020B0606030504020204" pitchFamily="34" charset="0"/>
              <a:ea typeface="Open Sans" panose="020B0606030504020204" pitchFamily="34" charset="0"/>
              <a:cs typeface="Open Sans" panose="020B0606030504020204" pitchFamily="34" charset="0"/>
              <a:sym typeface="Calibri"/>
            </a:endParaRPr>
          </a:p>
          <a:p>
            <a:pPr marL="457200" indent="-457200">
              <a:buFont typeface="Arial" panose="020B0604020202020204" pitchFamily="34" charset="0"/>
              <a:buChar char="•"/>
            </a:pPr>
            <a:r>
              <a:rPr lang="en-GB" sz="2000" dirty="0" smtClean="0">
                <a:latin typeface="Open Sans" panose="020B0606030504020204" pitchFamily="34" charset="0"/>
                <a:ea typeface="Open Sans" panose="020B0606030504020204" pitchFamily="34" charset="0"/>
                <a:cs typeface="Open Sans" panose="020B0606030504020204" pitchFamily="34" charset="0"/>
              </a:rPr>
              <a:t>Build relationships by building the “tribe”</a:t>
            </a:r>
          </a:p>
          <a:p>
            <a:pPr marL="457200" indent="-457200">
              <a:buFont typeface="Arial" panose="020B0604020202020204" pitchFamily="34" charset="0"/>
              <a:buChar char="•"/>
            </a:pPr>
            <a:r>
              <a:rPr lang="en-GB" sz="2000" dirty="0" smtClean="0">
                <a:latin typeface="Open Sans" panose="020B0606030504020204" pitchFamily="34" charset="0"/>
                <a:ea typeface="Open Sans" panose="020B0606030504020204" pitchFamily="34" charset="0"/>
                <a:cs typeface="Open Sans" panose="020B0606030504020204" pitchFamily="34" charset="0"/>
              </a:rPr>
              <a:t>Gain their respect – they don’t give it (like in the old days), it must be earned.</a:t>
            </a:r>
          </a:p>
          <a:p>
            <a:pPr marL="457200" indent="-457200">
              <a:buFont typeface="Arial" panose="020B0604020202020204" pitchFamily="34" charset="0"/>
              <a:buChar char="•"/>
            </a:pPr>
            <a:r>
              <a:rPr lang="en-GB" sz="2000" dirty="0" smtClean="0">
                <a:latin typeface="Open Sans" panose="020B0606030504020204" pitchFamily="34" charset="0"/>
                <a:ea typeface="Open Sans" panose="020B0606030504020204" pitchFamily="34" charset="0"/>
                <a:cs typeface="Open Sans" panose="020B0606030504020204" pitchFamily="34" charset="0"/>
              </a:rPr>
              <a:t>Use more tech to increase the connection – i.e. WhatsApp. You don’t have to stop using current tech or comms, just add to your set of communication tools. </a:t>
            </a:r>
          </a:p>
          <a:p>
            <a:pPr marL="457200" indent="-457200">
              <a:buFont typeface="Arial" panose="020B0604020202020204" pitchFamily="34" charset="0"/>
              <a:buChar char="•"/>
            </a:pPr>
            <a:r>
              <a:rPr lang="en-GB" sz="2000" dirty="0" smtClean="0">
                <a:latin typeface="Open Sans" panose="020B0606030504020204" pitchFamily="34" charset="0"/>
                <a:ea typeface="Open Sans" panose="020B0606030504020204" pitchFamily="34" charset="0"/>
                <a:cs typeface="Open Sans" panose="020B0606030504020204" pitchFamily="34" charset="0"/>
              </a:rPr>
              <a:t>Provide and receive regular feedback and make sure that Millennials feel safe, respected, consulted and valued. </a:t>
            </a:r>
          </a:p>
          <a:p>
            <a:pPr marL="457200" indent="-457200">
              <a:buFont typeface="Arial" panose="020B0604020202020204" pitchFamily="34" charset="0"/>
              <a:buChar char="•"/>
            </a:pPr>
            <a:r>
              <a:rPr lang="en-GB" sz="2000" dirty="0" smtClean="0">
                <a:latin typeface="Open Sans" panose="020B0606030504020204" pitchFamily="34" charset="0"/>
                <a:ea typeface="Open Sans" panose="020B0606030504020204" pitchFamily="34" charset="0"/>
                <a:cs typeface="Open Sans" panose="020B0606030504020204" pitchFamily="34" charset="0"/>
              </a:rPr>
              <a:t>Help them to understand that failure happens, and help them to deal with failure in a supportive way.</a:t>
            </a:r>
          </a:p>
          <a:p>
            <a:pPr marL="457200" indent="-457200">
              <a:buFont typeface="Arial" panose="020B0604020202020204" pitchFamily="34" charset="0"/>
              <a:buChar char="•"/>
            </a:pPr>
            <a:r>
              <a:rPr lang="en-GB" sz="2000" dirty="0" smtClean="0">
                <a:latin typeface="Open Sans" panose="020B0606030504020204" pitchFamily="34" charset="0"/>
                <a:ea typeface="Open Sans" panose="020B0606030504020204" pitchFamily="34" charset="0"/>
                <a:cs typeface="Open Sans" panose="020B0606030504020204" pitchFamily="34" charset="0"/>
              </a:rPr>
              <a:t>Be ready to “re-parent” – remember Millennials are younger in both EQi and psychological terms – they are growing up more slowly. </a:t>
            </a:r>
          </a:p>
          <a:p>
            <a:pPr marL="457200" indent="-457200">
              <a:buFont typeface="Arial" panose="020B0604020202020204" pitchFamily="34" charset="0"/>
              <a:buChar char="•"/>
            </a:pPr>
            <a:r>
              <a:rPr lang="en-GB" sz="2000" dirty="0" smtClean="0">
                <a:latin typeface="Open Sans" panose="020B0606030504020204" pitchFamily="34" charset="0"/>
                <a:ea typeface="Open Sans" panose="020B0606030504020204" pitchFamily="34" charset="0"/>
                <a:cs typeface="Open Sans" panose="020B0606030504020204" pitchFamily="34" charset="0"/>
              </a:rPr>
              <a:t>Lead by example, own your own mistakes – and show vulnerability – it is more human.</a:t>
            </a:r>
          </a:p>
          <a:p>
            <a:pPr marL="457200" indent="-457200">
              <a:buFont typeface="Arial" panose="020B0604020202020204" pitchFamily="34" charset="0"/>
              <a:buChar char="•"/>
            </a:pPr>
            <a:r>
              <a:rPr lang="en-GB" sz="2000" dirty="0" smtClean="0">
                <a:latin typeface="Open Sans" panose="020B0606030504020204" pitchFamily="34" charset="0"/>
                <a:ea typeface="Open Sans" panose="020B0606030504020204" pitchFamily="34" charset="0"/>
                <a:cs typeface="Open Sans" panose="020B0606030504020204" pitchFamily="34" charset="0"/>
              </a:rPr>
              <a:t>Concentrate on training skills such as dealing with uncertainty or dealing with elements that Millennials cannot simply google or read about – i.e. “bedside manner” working out how to read a situation or a challenging patient etc.</a:t>
            </a:r>
          </a:p>
          <a:p>
            <a:pPr marL="457200" indent="-457200">
              <a:buFont typeface="Arial" panose="020B0604020202020204" pitchFamily="34" charset="0"/>
              <a:buChar char="•"/>
            </a:pPr>
            <a:r>
              <a:rPr lang="en-GB" sz="2000" dirty="0" smtClean="0">
                <a:latin typeface="Open Sans" panose="020B0606030504020204" pitchFamily="34" charset="0"/>
                <a:ea typeface="Open Sans" panose="020B0606030504020204" pitchFamily="34" charset="0"/>
                <a:cs typeface="Open Sans" panose="020B0606030504020204" pitchFamily="34" charset="0"/>
              </a:rPr>
              <a:t>Swap roles; the trainer usually assesses the trainee – so ask them to shadow and observe you and then give you feedback and assessment. </a:t>
            </a:r>
          </a:p>
          <a:p>
            <a:pPr marL="342900" marR="0" indent="-342900" algn="l" defTabSz="914400" rtl="0" fontAlgn="auto" latinLnBrk="0" hangingPunct="0">
              <a:lnSpc>
                <a:spcPct val="100000"/>
              </a:lnSpc>
              <a:spcBef>
                <a:spcPts val="0"/>
              </a:spcBef>
              <a:spcAft>
                <a:spcPts val="0"/>
              </a:spcAft>
              <a:buClrTx/>
              <a:buSzTx/>
              <a:buFont typeface="Wingdings" panose="05000000000000000000" pitchFamily="2" charset="2"/>
              <a:buChar char="§"/>
              <a:tabLst/>
            </a:pPr>
            <a:endParaRPr kumimoji="0" lang="en-GB" sz="2000" b="0" i="0" u="none" strike="noStrike" cap="none" spc="0" normalizeH="0" dirty="0" smtClean="0">
              <a:ln>
                <a:noFill/>
              </a:ln>
              <a:solidFill>
                <a:srgbClr val="000000"/>
              </a:solidFill>
              <a:effectLst/>
              <a:uFillTx/>
              <a:latin typeface="Open Sans" panose="020B0606030504020204" pitchFamily="34" charset="0"/>
              <a:ea typeface="Open Sans" panose="020B0606030504020204" pitchFamily="34" charset="0"/>
              <a:cs typeface="Open Sans" panose="020B0606030504020204" pitchFamily="34" charset="0"/>
              <a:sym typeface="Calibri"/>
            </a:endParaRPr>
          </a:p>
        </p:txBody>
      </p:sp>
      <p:pic>
        <p:nvPicPr>
          <p:cNvPr id="4" name="image1.jpeg"/>
          <p:cNvPicPr>
            <a:picLocks noChangeAspect="1"/>
          </p:cNvPicPr>
          <p:nvPr/>
        </p:nvPicPr>
        <p:blipFill>
          <a:blip r:embed="rId2">
            <a:extLst/>
          </a:blip>
          <a:stretch>
            <a:fillRect/>
          </a:stretch>
        </p:blipFill>
        <p:spPr>
          <a:xfrm>
            <a:off x="10416479" y="6093295"/>
            <a:ext cx="1474840" cy="385994"/>
          </a:xfrm>
          <a:prstGeom prst="rect">
            <a:avLst/>
          </a:prstGeom>
          <a:ln w="12700">
            <a:miter lim="400000"/>
          </a:ln>
        </p:spPr>
      </p:pic>
      <p:sp>
        <p:nvSpPr>
          <p:cNvPr id="6" name="Shape 131"/>
          <p:cNvSpPr/>
          <p:nvPr/>
        </p:nvSpPr>
        <p:spPr>
          <a:xfrm>
            <a:off x="1172738" y="382147"/>
            <a:ext cx="9846602" cy="480127"/>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p>
            <a:pPr algn="ctr">
              <a:lnSpc>
                <a:spcPct val="90000"/>
              </a:lnSpc>
              <a:defRPr sz="2600">
                <a:solidFill>
                  <a:srgbClr val="512F7E"/>
                </a:solidFill>
                <a:latin typeface="Gotham Medium"/>
                <a:ea typeface="Gotham Medium"/>
                <a:cs typeface="Gotham Medium"/>
                <a:sym typeface="Gotham Medium"/>
              </a:defRPr>
            </a:pPr>
            <a:r>
              <a:rPr lang="en-GB" sz="2800" dirty="0" smtClean="0"/>
              <a:t>Maximising training delivery – i.e. style/approach etc.</a:t>
            </a:r>
            <a:endParaRPr sz="2800" dirty="0"/>
          </a:p>
        </p:txBody>
      </p:sp>
    </p:spTree>
    <p:extLst>
      <p:ext uri="{BB962C8B-B14F-4D97-AF65-F5344CB8AC3E}">
        <p14:creationId xmlns:p14="http://schemas.microsoft.com/office/powerpoint/2010/main" val="1690786939"/>
      </p:ext>
    </p:extLst>
  </p:cSld>
  <p:clrMapOvr>
    <a:masterClrMapping/>
  </p:clrMapOvr>
  <p:transition spd="slow"/>
  <p:timing>
    <p:tnLst>
      <p:par>
        <p:cTn id="1" dur="indefinite" restart="never" fill="hold"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9839" y="2769320"/>
            <a:ext cx="11707321" cy="1938990"/>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R="0" algn="l" defTabSz="914400" rtl="0" fontAlgn="auto" latinLnBrk="0" hangingPunct="0">
              <a:lnSpc>
                <a:spcPct val="100000"/>
              </a:lnSpc>
              <a:spcBef>
                <a:spcPts val="0"/>
              </a:spcBef>
              <a:spcAft>
                <a:spcPts val="0"/>
              </a:spcAft>
              <a:buClrTx/>
              <a:buSzTx/>
              <a:tabLst/>
            </a:pPr>
            <a:endParaRPr kumimoji="0" lang="en-GB" sz="2000" b="0" i="0" u="none" strike="noStrike" cap="none" spc="0" normalizeH="0" baseline="0" dirty="0" smtClean="0">
              <a:ln>
                <a:noFill/>
              </a:ln>
              <a:solidFill>
                <a:srgbClr val="000000"/>
              </a:solidFill>
              <a:effectLst/>
              <a:uFillTx/>
              <a:latin typeface="Open Sans" panose="020B0606030504020204" pitchFamily="34" charset="0"/>
              <a:ea typeface="Open Sans" panose="020B0606030504020204" pitchFamily="34" charset="0"/>
              <a:cs typeface="Open Sans" panose="020B0606030504020204" pitchFamily="34" charset="0"/>
              <a:sym typeface="Calibri"/>
            </a:endParaRPr>
          </a:p>
          <a:p>
            <a:pPr marL="457200" indent="-457200">
              <a:buFont typeface="Arial" panose="020B0604020202020204" pitchFamily="34" charset="0"/>
              <a:buChar char="•"/>
            </a:pPr>
            <a:r>
              <a:rPr lang="en-GB" sz="2000" dirty="0" smtClean="0">
                <a:latin typeface="Open Sans" panose="020B0606030504020204" pitchFamily="34" charset="0"/>
                <a:ea typeface="Open Sans" panose="020B0606030504020204" pitchFamily="34" charset="0"/>
                <a:cs typeface="Open Sans" panose="020B0606030504020204" pitchFamily="34" charset="0"/>
              </a:rPr>
              <a:t>Contract – think about CTFT and/or time in lieu</a:t>
            </a:r>
          </a:p>
          <a:p>
            <a:pPr marL="457200" indent="-457200">
              <a:buFont typeface="Arial" panose="020B0604020202020204" pitchFamily="34" charset="0"/>
              <a:buChar char="•"/>
            </a:pPr>
            <a:r>
              <a:rPr lang="en-GB" sz="2000" dirty="0" smtClean="0">
                <a:latin typeface="Open Sans" panose="020B0606030504020204" pitchFamily="34" charset="0"/>
                <a:ea typeface="Open Sans" panose="020B0606030504020204" pitchFamily="34" charset="0"/>
                <a:cs typeface="Open Sans" panose="020B0606030504020204" pitchFamily="34" charset="0"/>
              </a:rPr>
              <a:t>Make practice training more trainer friendly</a:t>
            </a:r>
          </a:p>
          <a:p>
            <a:pPr marL="457200" indent="-457200">
              <a:buFont typeface="Arial" panose="020B0604020202020204" pitchFamily="34" charset="0"/>
              <a:buChar char="•"/>
            </a:pPr>
            <a:r>
              <a:rPr lang="en-GB" sz="2000" dirty="0" smtClean="0">
                <a:latin typeface="Open Sans" panose="020B0606030504020204" pitchFamily="34" charset="0"/>
                <a:ea typeface="Open Sans" panose="020B0606030504020204" pitchFamily="34" charset="0"/>
                <a:cs typeface="Open Sans" panose="020B0606030504020204" pitchFamily="34" charset="0"/>
              </a:rPr>
              <a:t>Maximise professionalism in trainers/attitudes</a:t>
            </a:r>
          </a:p>
          <a:p>
            <a:pPr marL="457200" indent="-457200">
              <a:buFont typeface="Arial" panose="020B0604020202020204" pitchFamily="34" charset="0"/>
              <a:buChar char="•"/>
            </a:pPr>
            <a:r>
              <a:rPr lang="en-GB" sz="2000" dirty="0" smtClean="0">
                <a:latin typeface="Open Sans" panose="020B0606030504020204" pitchFamily="34" charset="0"/>
                <a:ea typeface="Open Sans" panose="020B0606030504020204" pitchFamily="34" charset="0"/>
                <a:cs typeface="Open Sans" panose="020B0606030504020204" pitchFamily="34" charset="0"/>
              </a:rPr>
              <a:t>Maximise the management side of GP/how to get trainees interested</a:t>
            </a:r>
          </a:p>
          <a:p>
            <a:pPr marL="457200" indent="-457200">
              <a:buFont typeface="Arial" panose="020B0604020202020204" pitchFamily="34" charset="0"/>
              <a:buChar char="•"/>
            </a:pPr>
            <a:r>
              <a:rPr lang="en-GB" sz="2000" dirty="0" smtClean="0">
                <a:latin typeface="Open Sans" panose="020B0606030504020204" pitchFamily="34" charset="0"/>
                <a:ea typeface="Open Sans" panose="020B0606030504020204" pitchFamily="34" charset="0"/>
                <a:cs typeface="Open Sans" panose="020B0606030504020204" pitchFamily="34" charset="0"/>
              </a:rPr>
              <a:t>NB Ref Trainee sign-off – dealing with concerns</a:t>
            </a:r>
          </a:p>
        </p:txBody>
      </p:sp>
      <p:pic>
        <p:nvPicPr>
          <p:cNvPr id="4" name="image1.jpeg"/>
          <p:cNvPicPr>
            <a:picLocks noChangeAspect="1"/>
          </p:cNvPicPr>
          <p:nvPr/>
        </p:nvPicPr>
        <p:blipFill>
          <a:blip r:embed="rId2">
            <a:extLst/>
          </a:blip>
          <a:stretch>
            <a:fillRect/>
          </a:stretch>
        </p:blipFill>
        <p:spPr>
          <a:xfrm>
            <a:off x="10416479" y="6093295"/>
            <a:ext cx="1474840" cy="385994"/>
          </a:xfrm>
          <a:prstGeom prst="rect">
            <a:avLst/>
          </a:prstGeom>
          <a:ln w="12700">
            <a:miter lim="400000"/>
          </a:ln>
        </p:spPr>
      </p:pic>
      <p:sp>
        <p:nvSpPr>
          <p:cNvPr id="6" name="Shape 131"/>
          <p:cNvSpPr/>
          <p:nvPr/>
        </p:nvSpPr>
        <p:spPr>
          <a:xfrm>
            <a:off x="1172738" y="382147"/>
            <a:ext cx="9846602" cy="480127"/>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p>
            <a:pPr algn="ctr">
              <a:lnSpc>
                <a:spcPct val="90000"/>
              </a:lnSpc>
              <a:defRPr sz="2600">
                <a:solidFill>
                  <a:srgbClr val="512F7E"/>
                </a:solidFill>
                <a:latin typeface="Gotham Medium"/>
                <a:ea typeface="Gotham Medium"/>
                <a:cs typeface="Gotham Medium"/>
                <a:sym typeface="Gotham Medium"/>
              </a:defRPr>
            </a:pPr>
            <a:r>
              <a:rPr lang="en-GB" sz="2800" dirty="0" smtClean="0"/>
              <a:t>Maximising training delivery – i.e. style/approach etc.</a:t>
            </a:r>
            <a:endParaRPr sz="2800" dirty="0"/>
          </a:p>
        </p:txBody>
      </p:sp>
    </p:spTree>
    <p:extLst>
      <p:ext uri="{BB962C8B-B14F-4D97-AF65-F5344CB8AC3E}">
        <p14:creationId xmlns:p14="http://schemas.microsoft.com/office/powerpoint/2010/main" val="2345822220"/>
      </p:ext>
    </p:extLst>
  </p:cSld>
  <p:clrMapOvr>
    <a:masterClrMapping/>
  </p:clrMapOvr>
  <p:transition spd="slow"/>
  <p:timing>
    <p:tnLst>
      <p:par>
        <p:cTn id="1" dur="indefinite" restart="never" fill="hold"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9839" y="922664"/>
            <a:ext cx="11707321" cy="5632309"/>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R="0" algn="l" defTabSz="914400" rtl="0" fontAlgn="auto" latinLnBrk="0" hangingPunct="0">
              <a:lnSpc>
                <a:spcPct val="100000"/>
              </a:lnSpc>
              <a:spcBef>
                <a:spcPts val="0"/>
              </a:spcBef>
              <a:spcAft>
                <a:spcPts val="0"/>
              </a:spcAft>
              <a:buClrTx/>
              <a:buSzTx/>
              <a:tabLst/>
            </a:pPr>
            <a:endParaRPr kumimoji="0" lang="en-GB" sz="2000" b="0" i="0" u="none" strike="noStrike" cap="none" spc="0" normalizeH="0" baseline="0" dirty="0" smtClean="0">
              <a:ln>
                <a:noFill/>
              </a:ln>
              <a:solidFill>
                <a:srgbClr val="000000"/>
              </a:solidFill>
              <a:effectLst/>
              <a:uFillTx/>
              <a:latin typeface="Open Sans" panose="020B0606030504020204" pitchFamily="34" charset="0"/>
              <a:ea typeface="Open Sans" panose="020B0606030504020204" pitchFamily="34" charset="0"/>
              <a:cs typeface="Open Sans" panose="020B0606030504020204" pitchFamily="34" charset="0"/>
              <a:sym typeface="Calibri"/>
            </a:endParaRPr>
          </a:p>
          <a:p>
            <a:pPr marL="457200" indent="-457200">
              <a:buFont typeface="Arial" panose="020B0604020202020204" pitchFamily="34" charset="0"/>
              <a:buChar char="•"/>
            </a:pPr>
            <a:r>
              <a:rPr lang="en-GB" sz="2000" dirty="0" smtClean="0">
                <a:latin typeface="Open Sans" panose="020B0606030504020204" pitchFamily="34" charset="0"/>
                <a:ea typeface="Open Sans" panose="020B0606030504020204" pitchFamily="34" charset="0"/>
                <a:cs typeface="Open Sans" panose="020B0606030504020204" pitchFamily="34" charset="0"/>
              </a:rPr>
              <a:t>Consider retiring Boomers and part-time Gen X.</a:t>
            </a:r>
          </a:p>
          <a:p>
            <a:pPr marL="457200" indent="-457200">
              <a:buFont typeface="Arial" panose="020B0604020202020204" pitchFamily="34" charset="0"/>
              <a:buChar char="•"/>
            </a:pPr>
            <a:r>
              <a:rPr kumimoji="0" lang="en-GB" sz="2000" b="0" i="0" u="none" strike="noStrike" cap="none" spc="0" normalizeH="0" dirty="0" smtClean="0">
                <a:ln>
                  <a:noFill/>
                </a:ln>
                <a:solidFill>
                  <a:srgbClr val="000000"/>
                </a:solidFill>
                <a:effectLst/>
                <a:uFillTx/>
                <a:latin typeface="Open Sans" panose="020B0606030504020204" pitchFamily="34" charset="0"/>
                <a:ea typeface="Open Sans" panose="020B0606030504020204" pitchFamily="34" charset="0"/>
                <a:cs typeface="Open Sans" panose="020B0606030504020204" pitchFamily="34" charset="0"/>
                <a:sym typeface="Calibri"/>
              </a:rPr>
              <a:t>Understand where Millennials are coming from – and think about how to connect with them.</a:t>
            </a:r>
          </a:p>
          <a:p>
            <a:pPr marL="457200" indent="-457200">
              <a:buFont typeface="Arial" panose="020B0604020202020204" pitchFamily="34" charset="0"/>
              <a:buChar char="•"/>
            </a:pPr>
            <a:r>
              <a:rPr lang="en-GB" sz="2000" dirty="0" smtClean="0">
                <a:latin typeface="Open Sans" panose="020B0606030504020204" pitchFamily="34" charset="0"/>
                <a:ea typeface="Open Sans" panose="020B0606030504020204" pitchFamily="34" charset="0"/>
                <a:cs typeface="Open Sans" panose="020B0606030504020204" pitchFamily="34" charset="0"/>
              </a:rPr>
              <a:t>Think about your communication style – keep it brief to suit the shorter, Millennial attention span and provide key headlines e.g. £.</a:t>
            </a:r>
          </a:p>
          <a:p>
            <a:pPr marL="457200" indent="-457200">
              <a:buFont typeface="Arial" panose="020B0604020202020204" pitchFamily="34" charset="0"/>
              <a:buChar char="•"/>
            </a:pPr>
            <a:r>
              <a:rPr kumimoji="0" lang="en-GB" sz="2000" b="0" i="0" u="none" strike="noStrike" cap="none" spc="0" normalizeH="0" dirty="0" smtClean="0">
                <a:ln>
                  <a:noFill/>
                </a:ln>
                <a:solidFill>
                  <a:srgbClr val="000000"/>
                </a:solidFill>
                <a:effectLst/>
                <a:uFillTx/>
                <a:latin typeface="Open Sans" panose="020B0606030504020204" pitchFamily="34" charset="0"/>
                <a:ea typeface="Open Sans" panose="020B0606030504020204" pitchFamily="34" charset="0"/>
                <a:cs typeface="Open Sans" panose="020B0606030504020204" pitchFamily="34" charset="0"/>
                <a:sym typeface="Calibri"/>
              </a:rPr>
              <a:t>Play and respond to Millennial interest in IT and tech and apps.</a:t>
            </a:r>
          </a:p>
          <a:p>
            <a:pPr marL="457200" indent="-457200">
              <a:buFont typeface="Arial" panose="020B0604020202020204" pitchFamily="34" charset="0"/>
              <a:buChar char="•"/>
            </a:pPr>
            <a:r>
              <a:rPr lang="en-GB" sz="2000" dirty="0" smtClean="0">
                <a:latin typeface="Open Sans" panose="020B0606030504020204" pitchFamily="34" charset="0"/>
                <a:ea typeface="Open Sans" panose="020B0606030504020204" pitchFamily="34" charset="0"/>
                <a:cs typeface="Open Sans" panose="020B0606030504020204" pitchFamily="34" charset="0"/>
              </a:rPr>
              <a:t>Accept trainees and their short-term role.</a:t>
            </a:r>
          </a:p>
          <a:p>
            <a:pPr marL="457200" indent="-457200">
              <a:buFont typeface="Arial" panose="020B0604020202020204" pitchFamily="34" charset="0"/>
              <a:buChar char="•"/>
            </a:pPr>
            <a:r>
              <a:rPr kumimoji="0" lang="en-GB" sz="2000" b="0" i="0" u="none" strike="noStrike" cap="none" spc="0" normalizeH="0" dirty="0" smtClean="0">
                <a:ln>
                  <a:noFill/>
                </a:ln>
                <a:solidFill>
                  <a:srgbClr val="000000"/>
                </a:solidFill>
                <a:effectLst/>
                <a:uFillTx/>
                <a:latin typeface="Open Sans" panose="020B0606030504020204" pitchFamily="34" charset="0"/>
                <a:ea typeface="Open Sans" panose="020B0606030504020204" pitchFamily="34" charset="0"/>
                <a:cs typeface="Open Sans" panose="020B0606030504020204" pitchFamily="34" charset="0"/>
                <a:sym typeface="Calibri"/>
              </a:rPr>
              <a:t>Encourage innovation (such as skype or twitter consultations/discussions)</a:t>
            </a:r>
          </a:p>
          <a:p>
            <a:pPr marL="457200" indent="-457200">
              <a:buFont typeface="Arial" panose="020B0604020202020204" pitchFamily="34" charset="0"/>
              <a:buChar char="•"/>
            </a:pPr>
            <a:r>
              <a:rPr lang="en-GB" sz="2000" dirty="0" smtClean="0">
                <a:latin typeface="Open Sans" panose="020B0606030504020204" pitchFamily="34" charset="0"/>
                <a:ea typeface="Open Sans" panose="020B0606030504020204" pitchFamily="34" charset="0"/>
                <a:cs typeface="Open Sans" panose="020B0606030504020204" pitchFamily="34" charset="0"/>
              </a:rPr>
              <a:t>Encourage socialisation</a:t>
            </a:r>
          </a:p>
          <a:p>
            <a:pPr marL="457200" indent="-457200">
              <a:buFont typeface="Arial" panose="020B0604020202020204" pitchFamily="34" charset="0"/>
              <a:buChar char="•"/>
            </a:pPr>
            <a:r>
              <a:rPr kumimoji="0" lang="en-GB" sz="2000" b="0" i="0" u="none" strike="noStrike" cap="none" spc="0" normalizeH="0" dirty="0" smtClean="0">
                <a:ln>
                  <a:noFill/>
                </a:ln>
                <a:solidFill>
                  <a:srgbClr val="000000"/>
                </a:solidFill>
                <a:effectLst/>
                <a:uFillTx/>
                <a:latin typeface="Open Sans" panose="020B0606030504020204" pitchFamily="34" charset="0"/>
                <a:ea typeface="Open Sans" panose="020B0606030504020204" pitchFamily="34" charset="0"/>
                <a:cs typeface="Open Sans" panose="020B0606030504020204" pitchFamily="34" charset="0"/>
                <a:sym typeface="Calibri"/>
              </a:rPr>
              <a:t>Consider that Millennials may want a portfolio career</a:t>
            </a:r>
          </a:p>
          <a:p>
            <a:pPr marL="457200" indent="-457200">
              <a:buFont typeface="Arial" panose="020B0604020202020204" pitchFamily="34" charset="0"/>
              <a:buChar char="•"/>
            </a:pPr>
            <a:r>
              <a:rPr lang="en-GB" sz="2000" dirty="0" smtClean="0">
                <a:latin typeface="Open Sans" panose="020B0606030504020204" pitchFamily="34" charset="0"/>
                <a:ea typeface="Open Sans" panose="020B0606030504020204" pitchFamily="34" charset="0"/>
                <a:cs typeface="Open Sans" panose="020B0606030504020204" pitchFamily="34" charset="0"/>
              </a:rPr>
              <a:t>Organise coffee sessions to encourage interaction, idea-exchange, consultation and Millennials feeling included and encouraged to collaborate and be consulted and valued.</a:t>
            </a:r>
          </a:p>
          <a:p>
            <a:pPr marL="457200" indent="-457200">
              <a:buFont typeface="Arial" panose="020B0604020202020204" pitchFamily="34" charset="0"/>
              <a:buChar char="•"/>
            </a:pPr>
            <a:r>
              <a:rPr kumimoji="0" lang="en-GB" sz="2000" b="0" i="0" u="none" strike="noStrike" cap="none" spc="0" normalizeH="0" dirty="0" smtClean="0">
                <a:ln>
                  <a:noFill/>
                </a:ln>
                <a:solidFill>
                  <a:srgbClr val="000000"/>
                </a:solidFill>
                <a:effectLst/>
                <a:uFillTx/>
                <a:latin typeface="Open Sans" panose="020B0606030504020204" pitchFamily="34" charset="0"/>
                <a:ea typeface="Open Sans" panose="020B0606030504020204" pitchFamily="34" charset="0"/>
                <a:cs typeface="Open Sans" panose="020B0606030504020204" pitchFamily="34" charset="0"/>
                <a:sym typeface="Calibri"/>
              </a:rPr>
              <a:t>Conside</a:t>
            </a:r>
            <a:r>
              <a:rPr lang="en-GB" sz="2000" dirty="0" smtClean="0">
                <a:latin typeface="Open Sans" panose="020B0606030504020204" pitchFamily="34" charset="0"/>
                <a:ea typeface="Open Sans" panose="020B0606030504020204" pitchFamily="34" charset="0"/>
                <a:cs typeface="Open Sans" panose="020B0606030504020204" pitchFamily="34" charset="0"/>
              </a:rPr>
              <a:t>r different types of career options – Millennials like to have choices.</a:t>
            </a:r>
          </a:p>
          <a:p>
            <a:pPr marL="457200" indent="-457200">
              <a:buFont typeface="Arial" panose="020B0604020202020204" pitchFamily="34" charset="0"/>
              <a:buChar char="•"/>
            </a:pPr>
            <a:r>
              <a:rPr kumimoji="0" lang="en-GB" sz="2000" b="0" i="0" u="none" strike="noStrike" cap="none" spc="0" normalizeH="0" dirty="0" smtClean="0">
                <a:ln>
                  <a:noFill/>
                </a:ln>
                <a:solidFill>
                  <a:srgbClr val="000000"/>
                </a:solidFill>
                <a:effectLst/>
                <a:uFillTx/>
                <a:latin typeface="Open Sans" panose="020B0606030504020204" pitchFamily="34" charset="0"/>
                <a:ea typeface="Open Sans" panose="020B0606030504020204" pitchFamily="34" charset="0"/>
                <a:cs typeface="Open Sans" panose="020B0606030504020204" pitchFamily="34" charset="0"/>
                <a:sym typeface="Calibri"/>
              </a:rPr>
              <a:t>Role model what good looks like, what communication skills are required, how best to deal with key/difficult situations. Also role model a positive attitude.</a:t>
            </a:r>
          </a:p>
          <a:p>
            <a:pPr marL="457200" indent="-457200">
              <a:buFont typeface="Arial" panose="020B0604020202020204" pitchFamily="34" charset="0"/>
              <a:buChar char="•"/>
            </a:pPr>
            <a:r>
              <a:rPr lang="en-GB" sz="2000" dirty="0" smtClean="0">
                <a:latin typeface="Open Sans" panose="020B0606030504020204" pitchFamily="34" charset="0"/>
                <a:ea typeface="Open Sans" panose="020B0606030504020204" pitchFamily="34" charset="0"/>
                <a:cs typeface="Open Sans" panose="020B0606030504020204" pitchFamily="34" charset="0"/>
              </a:rPr>
              <a:t>Think about the potential gap in communications and EQi for Millennials.</a:t>
            </a:r>
            <a:endParaRPr kumimoji="0" lang="en-GB" sz="2000" b="0" i="0" u="none" strike="noStrike" cap="none" spc="0" normalizeH="0" dirty="0" smtClean="0">
              <a:ln>
                <a:noFill/>
              </a:ln>
              <a:solidFill>
                <a:srgbClr val="000000"/>
              </a:solidFill>
              <a:effectLst/>
              <a:uFillTx/>
              <a:latin typeface="Open Sans" panose="020B0606030504020204" pitchFamily="34" charset="0"/>
              <a:ea typeface="Open Sans" panose="020B0606030504020204" pitchFamily="34" charset="0"/>
              <a:cs typeface="Open Sans" panose="020B0606030504020204" pitchFamily="34" charset="0"/>
              <a:sym typeface="Calibri"/>
            </a:endParaRPr>
          </a:p>
          <a:p>
            <a:pPr marL="457200" indent="-457200">
              <a:buFont typeface="Arial" panose="020B0604020202020204" pitchFamily="34" charset="0"/>
              <a:buChar char="•"/>
            </a:pPr>
            <a:r>
              <a:rPr lang="en-GB" sz="2000" dirty="0" smtClean="0">
                <a:latin typeface="Open Sans" panose="020B0606030504020204" pitchFamily="34" charset="0"/>
                <a:ea typeface="Open Sans" panose="020B0606030504020204" pitchFamily="34" charset="0"/>
                <a:cs typeface="Open Sans" panose="020B0606030504020204" pitchFamily="34" charset="0"/>
              </a:rPr>
              <a:t>Support Millennials in dealing with change and manage it better as a Boomer/Gen X.</a:t>
            </a:r>
          </a:p>
          <a:p>
            <a:pPr marL="457200" indent="-457200">
              <a:buFont typeface="Arial" panose="020B0604020202020204" pitchFamily="34" charset="0"/>
              <a:buChar char="•"/>
            </a:pPr>
            <a:r>
              <a:rPr kumimoji="0" lang="en-GB" sz="2000" b="0" i="0" u="none" strike="noStrike" cap="none" spc="0" normalizeH="0" dirty="0" smtClean="0">
                <a:ln>
                  <a:noFill/>
                </a:ln>
                <a:solidFill>
                  <a:srgbClr val="000000"/>
                </a:solidFill>
                <a:effectLst/>
                <a:uFillTx/>
                <a:latin typeface="Open Sans" panose="020B0606030504020204" pitchFamily="34" charset="0"/>
                <a:ea typeface="Open Sans" panose="020B0606030504020204" pitchFamily="34" charset="0"/>
                <a:cs typeface="Open Sans" panose="020B0606030504020204" pitchFamily="34" charset="0"/>
                <a:sym typeface="Calibri"/>
              </a:rPr>
              <a:t>Think about Boomers/Gen X changing their expectations</a:t>
            </a:r>
          </a:p>
        </p:txBody>
      </p:sp>
      <p:pic>
        <p:nvPicPr>
          <p:cNvPr id="4" name="image1.jpeg"/>
          <p:cNvPicPr>
            <a:picLocks noChangeAspect="1"/>
          </p:cNvPicPr>
          <p:nvPr/>
        </p:nvPicPr>
        <p:blipFill>
          <a:blip r:embed="rId2">
            <a:extLst/>
          </a:blip>
          <a:stretch>
            <a:fillRect/>
          </a:stretch>
        </p:blipFill>
        <p:spPr>
          <a:xfrm>
            <a:off x="10416479" y="6093295"/>
            <a:ext cx="1474840" cy="385994"/>
          </a:xfrm>
          <a:prstGeom prst="rect">
            <a:avLst/>
          </a:prstGeom>
          <a:ln w="12700">
            <a:miter lim="400000"/>
          </a:ln>
        </p:spPr>
      </p:pic>
      <p:sp>
        <p:nvSpPr>
          <p:cNvPr id="6" name="Shape 131"/>
          <p:cNvSpPr/>
          <p:nvPr/>
        </p:nvSpPr>
        <p:spPr>
          <a:xfrm>
            <a:off x="1191983" y="382147"/>
            <a:ext cx="9808130" cy="480127"/>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p>
            <a:pPr algn="ctr">
              <a:lnSpc>
                <a:spcPct val="90000"/>
              </a:lnSpc>
              <a:defRPr sz="2600">
                <a:solidFill>
                  <a:srgbClr val="512F7E"/>
                </a:solidFill>
                <a:latin typeface="Gotham Medium"/>
                <a:ea typeface="Gotham Medium"/>
                <a:cs typeface="Gotham Medium"/>
                <a:sym typeface="Gotham Medium"/>
              </a:defRPr>
            </a:pPr>
            <a:r>
              <a:rPr lang="en-GB" sz="2800" dirty="0" smtClean="0"/>
              <a:t>Dealing with Boomer/Gen X perspectives on trainees</a:t>
            </a:r>
            <a:endParaRPr sz="2800" dirty="0"/>
          </a:p>
        </p:txBody>
      </p:sp>
    </p:spTree>
    <p:extLst>
      <p:ext uri="{BB962C8B-B14F-4D97-AF65-F5344CB8AC3E}">
        <p14:creationId xmlns:p14="http://schemas.microsoft.com/office/powerpoint/2010/main" val="1876725934"/>
      </p:ext>
    </p:extLst>
  </p:cSld>
  <p:clrMapOvr>
    <a:masterClrMapping/>
  </p:clrMapOvr>
  <p:transition spd="slow"/>
  <p:timing>
    <p:tnLst>
      <p:par>
        <p:cTn id="1" dur="indefinite" restart="never" fill="hold"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Shape 135"/>
          <p:cNvSpPr/>
          <p:nvPr/>
        </p:nvSpPr>
        <p:spPr>
          <a:xfrm>
            <a:off x="2627175" y="4763949"/>
            <a:ext cx="1806447" cy="701039"/>
          </a:xfrm>
          <a:prstGeom prst="rect">
            <a:avLst/>
          </a:prstGeom>
          <a:ln w="12700">
            <a:miter lim="400000"/>
          </a:ln>
          <a:extLst>
            <a:ext uri="{C572A759-6A51-4108-AA02-DFA0A04FC94B}">
              <ma14:wrappingTextBoxFlag xmlns:ma14="http://schemas.microsoft.com/office/mac/drawingml/2011/main" xmlns="" val="1"/>
            </a:ext>
          </a:extLst>
        </p:spPr>
        <p:txBody>
          <a:bodyPr wrap="none" lIns="45718" tIns="45718" rIns="45718" bIns="45718">
            <a:spAutoFit/>
          </a:bodyPr>
          <a:lstStyle/>
          <a:p>
            <a:pPr algn="ctr">
              <a:defRPr sz="2000">
                <a:solidFill>
                  <a:srgbClr val="181717"/>
                </a:solidFill>
                <a:latin typeface="Lato Regular"/>
                <a:ea typeface="Lato Regular"/>
                <a:cs typeface="Lato Regular"/>
                <a:sym typeface="Lato Regular"/>
              </a:defRPr>
            </a:pPr>
            <a:r>
              <a:rPr dirty="0"/>
              <a:t>Millennials</a:t>
            </a:r>
          </a:p>
          <a:p>
            <a:pPr algn="ctr">
              <a:defRPr sz="2000">
                <a:solidFill>
                  <a:srgbClr val="181717"/>
                </a:solidFill>
                <a:latin typeface="Lato Regular"/>
                <a:ea typeface="Lato Regular"/>
                <a:cs typeface="Lato Regular"/>
                <a:sym typeface="Lato Regular"/>
              </a:defRPr>
            </a:pPr>
            <a:r>
              <a:rPr dirty="0"/>
              <a:t>(Aged 19 to 35)</a:t>
            </a:r>
          </a:p>
        </p:txBody>
      </p:sp>
      <p:sp>
        <p:nvSpPr>
          <p:cNvPr id="136" name="Shape 136"/>
          <p:cNvSpPr/>
          <p:nvPr/>
        </p:nvSpPr>
        <p:spPr>
          <a:xfrm>
            <a:off x="7737736" y="4763949"/>
            <a:ext cx="1664875" cy="707882"/>
          </a:xfrm>
          <a:prstGeom prst="rect">
            <a:avLst/>
          </a:prstGeom>
          <a:ln w="12700">
            <a:miter lim="400000"/>
          </a:ln>
          <a:extLst>
            <a:ext uri="{C572A759-6A51-4108-AA02-DFA0A04FC94B}">
              <ma14:wrappingTextBoxFlag xmlns:ma14="http://schemas.microsoft.com/office/mac/drawingml/2011/main" xmlns="" val="1"/>
            </a:ext>
          </a:extLst>
        </p:spPr>
        <p:txBody>
          <a:bodyPr wrap="none" lIns="45718" tIns="45718" rIns="45718" bIns="45718">
            <a:spAutoFit/>
          </a:bodyPr>
          <a:lstStyle/>
          <a:p>
            <a:pPr algn="ctr">
              <a:defRPr sz="2000">
                <a:solidFill>
                  <a:srgbClr val="181717"/>
                </a:solidFill>
                <a:latin typeface="Lato Regular"/>
                <a:ea typeface="Lato Regular"/>
                <a:cs typeface="Lato Regular"/>
                <a:sym typeface="Lato Regular"/>
              </a:defRPr>
            </a:pPr>
            <a:r>
              <a:rPr dirty="0"/>
              <a:t>Generation Z</a:t>
            </a:r>
          </a:p>
          <a:p>
            <a:pPr algn="ctr">
              <a:defRPr sz="2000">
                <a:solidFill>
                  <a:srgbClr val="181717"/>
                </a:solidFill>
                <a:latin typeface="Lato Regular"/>
                <a:ea typeface="Lato Regular"/>
                <a:cs typeface="Lato Regular"/>
                <a:sym typeface="Lato Regular"/>
              </a:defRPr>
            </a:pPr>
            <a:r>
              <a:rPr dirty="0"/>
              <a:t>(Aged </a:t>
            </a:r>
            <a:r>
              <a:rPr lang="en-GB" dirty="0" smtClean="0"/>
              <a:t>0</a:t>
            </a:r>
            <a:r>
              <a:rPr dirty="0" smtClean="0"/>
              <a:t> </a:t>
            </a:r>
            <a:r>
              <a:rPr dirty="0"/>
              <a:t>to18) </a:t>
            </a:r>
          </a:p>
        </p:txBody>
      </p:sp>
      <p:pic>
        <p:nvPicPr>
          <p:cNvPr id="137" name="image6.jpg" descr="Image result for Millennial employees"/>
          <p:cNvPicPr>
            <a:picLocks noChangeAspect="1"/>
          </p:cNvPicPr>
          <p:nvPr/>
        </p:nvPicPr>
        <p:blipFill>
          <a:blip r:embed="rId3">
            <a:extLst/>
          </a:blip>
          <a:stretch>
            <a:fillRect/>
          </a:stretch>
        </p:blipFill>
        <p:spPr>
          <a:xfrm>
            <a:off x="1408631" y="1883189"/>
            <a:ext cx="4243534" cy="2823881"/>
          </a:xfrm>
          <a:prstGeom prst="rect">
            <a:avLst/>
          </a:prstGeom>
          <a:ln w="12700">
            <a:miter lim="400000"/>
          </a:ln>
        </p:spPr>
      </p:pic>
      <p:pic>
        <p:nvPicPr>
          <p:cNvPr id="138" name="image7.jpg" descr="Image result for Millennial employees"/>
          <p:cNvPicPr>
            <a:picLocks noChangeAspect="1"/>
          </p:cNvPicPr>
          <p:nvPr/>
        </p:nvPicPr>
        <p:blipFill>
          <a:blip r:embed="rId4">
            <a:extLst/>
          </a:blip>
          <a:stretch>
            <a:fillRect/>
          </a:stretch>
        </p:blipFill>
        <p:spPr>
          <a:xfrm>
            <a:off x="6539946" y="668101"/>
            <a:ext cx="4060456" cy="4060457"/>
          </a:xfrm>
          <a:prstGeom prst="rect">
            <a:avLst/>
          </a:prstGeom>
          <a:ln w="12700">
            <a:miter lim="400000"/>
          </a:ln>
        </p:spPr>
      </p:pic>
      <p:sp>
        <p:nvSpPr>
          <p:cNvPr id="139" name="Shape 139"/>
          <p:cNvSpPr/>
          <p:nvPr/>
        </p:nvSpPr>
        <p:spPr>
          <a:xfrm>
            <a:off x="1540594" y="382147"/>
            <a:ext cx="9110824" cy="507827"/>
          </a:xfrm>
          <a:prstGeom prst="rect">
            <a:avLst/>
          </a:prstGeom>
          <a:ln w="12700">
            <a:miter lim="400000"/>
          </a:ln>
          <a:extLst>
            <a:ext uri="{C572A759-6A51-4108-AA02-DFA0A04FC94B}">
              <ma14:wrappingTextBoxFlag xmlns:ma14="http://schemas.microsoft.com/office/mac/drawingml/2011/main" xmlns="" val="1"/>
            </a:ext>
          </a:extLst>
        </p:spPr>
        <p:txBody>
          <a:bodyPr wrap="none" lIns="45718" tIns="45718" rIns="45718" bIns="45718">
            <a:spAutoFit/>
          </a:bodyPr>
          <a:lstStyle/>
          <a:p>
            <a:pPr algn="ctr">
              <a:lnSpc>
                <a:spcPct val="90000"/>
              </a:lnSpc>
              <a:defRPr sz="2600">
                <a:solidFill>
                  <a:srgbClr val="512F7E"/>
                </a:solidFill>
                <a:latin typeface="Gotham Medium"/>
                <a:ea typeface="Gotham Medium"/>
                <a:cs typeface="Gotham Medium"/>
                <a:sym typeface="Gotham Medium"/>
              </a:defRPr>
            </a:pPr>
            <a:r>
              <a:rPr sz="3000" dirty="0"/>
              <a:t>There Are 5 Generations in Today’s Workforce</a:t>
            </a:r>
          </a:p>
        </p:txBody>
      </p:sp>
      <p:pic>
        <p:nvPicPr>
          <p:cNvPr id="140" name="image23.png"/>
          <p:cNvPicPr>
            <a:picLocks noChangeAspect="1"/>
          </p:cNvPicPr>
          <p:nvPr/>
        </p:nvPicPr>
        <p:blipFill>
          <a:blip r:embed="rId5">
            <a:extLst/>
          </a:blip>
          <a:stretch>
            <a:fillRect/>
          </a:stretch>
        </p:blipFill>
        <p:spPr>
          <a:xfrm>
            <a:off x="9649346" y="5847098"/>
            <a:ext cx="2425343" cy="981489"/>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135"/>
                                        </p:tgtEl>
                                        <p:attrNameLst>
                                          <p:attrName>style.visibility</p:attrName>
                                        </p:attrNameLst>
                                      </p:cBhvr>
                                      <p:to>
                                        <p:strVal val="visible"/>
                                      </p:to>
                                    </p:set>
                                    <p:animEffect transition="in" filter="dissolve">
                                      <p:cBhvr>
                                        <p:cTn id="7" dur="1000"/>
                                        <p:tgtEl>
                                          <p:spTgt spid="13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fill="hold" grpId="2" nodeType="clickEffect">
                                  <p:stCondLst>
                                    <p:cond delay="0"/>
                                  </p:stCondLst>
                                  <p:iterate>
                                    <p:tmAbs val="0"/>
                                  </p:iterate>
                                  <p:childTnLst>
                                    <p:set>
                                      <p:cBhvr>
                                        <p:cTn id="11" fill="hold"/>
                                        <p:tgtEl>
                                          <p:spTgt spid="136"/>
                                        </p:tgtEl>
                                        <p:attrNameLst>
                                          <p:attrName>style.visibility</p:attrName>
                                        </p:attrNameLst>
                                      </p:cBhvr>
                                      <p:to>
                                        <p:strVal val="visible"/>
                                      </p:to>
                                    </p:set>
                                    <p:animEffect transition="in" filter="dissolve">
                                      <p:cBhvr>
                                        <p:cTn id="12" dur="1000"/>
                                        <p:tgtEl>
                                          <p:spTgt spid="1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 grpId="1" animBg="1" advAuto="0"/>
      <p:bldP spid="136" grpId="2" animBg="1" advAuto="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9839" y="1845996"/>
            <a:ext cx="11707321" cy="3785650"/>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R="0" algn="l" defTabSz="914400" rtl="0" fontAlgn="auto" latinLnBrk="0" hangingPunct="0">
              <a:lnSpc>
                <a:spcPct val="100000"/>
              </a:lnSpc>
              <a:spcBef>
                <a:spcPts val="0"/>
              </a:spcBef>
              <a:spcAft>
                <a:spcPts val="0"/>
              </a:spcAft>
              <a:buClrTx/>
              <a:buSzTx/>
              <a:tabLst/>
            </a:pPr>
            <a:endParaRPr kumimoji="0" lang="en-GB" sz="2000" b="0" i="0" u="none" strike="noStrike" cap="none" spc="0" normalizeH="0" baseline="0" dirty="0" smtClean="0">
              <a:ln>
                <a:noFill/>
              </a:ln>
              <a:solidFill>
                <a:srgbClr val="000000"/>
              </a:solidFill>
              <a:effectLst/>
              <a:uFillTx/>
              <a:latin typeface="Open Sans" panose="020B0606030504020204" pitchFamily="34" charset="0"/>
              <a:ea typeface="Open Sans" panose="020B0606030504020204" pitchFamily="34" charset="0"/>
              <a:cs typeface="Open Sans" panose="020B0606030504020204" pitchFamily="34" charset="0"/>
              <a:sym typeface="Calibri"/>
            </a:endParaRPr>
          </a:p>
          <a:p>
            <a:pPr marL="457200" indent="-457200">
              <a:buFont typeface="Arial" panose="020B0604020202020204" pitchFamily="34" charset="0"/>
              <a:buChar char="•"/>
            </a:pPr>
            <a:r>
              <a:rPr lang="en-GB" sz="2000" dirty="0" smtClean="0">
                <a:latin typeface="Open Sans" panose="020B0606030504020204" pitchFamily="34" charset="0"/>
                <a:ea typeface="Open Sans" panose="020B0606030504020204" pitchFamily="34" charset="0"/>
                <a:cs typeface="Open Sans" panose="020B0606030504020204" pitchFamily="34" charset="0"/>
              </a:rPr>
              <a:t>Think about social prescribing. In the same way that patients are given social prescribing (i.e. volunteering, gardening, sports, other leisure activities), so too, Millennials could be encouraged to take up these activities to support their work/life balance and their gaining of new and different social experiences.</a:t>
            </a:r>
          </a:p>
          <a:p>
            <a:pPr marL="457200" indent="-457200">
              <a:buFont typeface="Arial" panose="020B0604020202020204" pitchFamily="34" charset="0"/>
              <a:buChar char="•"/>
            </a:pPr>
            <a:r>
              <a:rPr lang="en-GB" sz="2000" dirty="0" smtClean="0">
                <a:latin typeface="Open Sans" panose="020B0606030504020204" pitchFamily="34" charset="0"/>
                <a:ea typeface="Open Sans" panose="020B0606030504020204" pitchFamily="34" charset="0"/>
                <a:cs typeface="Open Sans" panose="020B0606030504020204" pitchFamily="34" charset="0"/>
              </a:rPr>
              <a:t>Encourage continuity of care.</a:t>
            </a:r>
          </a:p>
          <a:p>
            <a:pPr marL="457200" indent="-457200">
              <a:buFont typeface="Arial" panose="020B0604020202020204" pitchFamily="34" charset="0"/>
              <a:buChar char="•"/>
            </a:pPr>
            <a:r>
              <a:rPr lang="en-GB" sz="2000" dirty="0" smtClean="0">
                <a:latin typeface="Open Sans" panose="020B0606030504020204" pitchFamily="34" charset="0"/>
                <a:ea typeface="Open Sans" panose="020B0606030504020204" pitchFamily="34" charset="0"/>
                <a:cs typeface="Open Sans" panose="020B0606030504020204" pitchFamily="34" charset="0"/>
              </a:rPr>
              <a:t>Encourage Millennials to understand that – as we live longer – many patients are “frail” and need to be supported and communicated with accordingly.</a:t>
            </a:r>
          </a:p>
          <a:p>
            <a:pPr marL="457200" indent="-457200">
              <a:buFont typeface="Arial" panose="020B0604020202020204" pitchFamily="34" charset="0"/>
              <a:buChar char="•"/>
            </a:pPr>
            <a:r>
              <a:rPr lang="en-GB" sz="2000" dirty="0" smtClean="0">
                <a:latin typeface="Open Sans" panose="020B0606030504020204" pitchFamily="34" charset="0"/>
                <a:ea typeface="Open Sans" panose="020B0606030504020204" pitchFamily="34" charset="0"/>
                <a:cs typeface="Open Sans" panose="020B0606030504020204" pitchFamily="34" charset="0"/>
              </a:rPr>
              <a:t>Maximise the importance and value of relationships – especially with older generations such as the Silent Generation (aged 71 and upwards)</a:t>
            </a:r>
          </a:p>
          <a:p>
            <a:pPr marL="457200" indent="-457200">
              <a:buFont typeface="Arial" panose="020B0604020202020204" pitchFamily="34" charset="0"/>
              <a:buChar char="•"/>
            </a:pPr>
            <a:r>
              <a:rPr lang="en-GB" sz="2000" dirty="0" smtClean="0">
                <a:latin typeface="Open Sans" panose="020B0606030504020204" pitchFamily="34" charset="0"/>
                <a:ea typeface="Open Sans" panose="020B0606030504020204" pitchFamily="34" charset="0"/>
                <a:cs typeface="Open Sans" panose="020B0606030504020204" pitchFamily="34" charset="0"/>
              </a:rPr>
              <a:t>Understand the importance of flexibility and aim to be as flexible as possible. </a:t>
            </a:r>
          </a:p>
          <a:p>
            <a:pPr marL="457200" indent="-457200">
              <a:buFont typeface="Arial" panose="020B0604020202020204" pitchFamily="34" charset="0"/>
              <a:buChar char="•"/>
            </a:pPr>
            <a:endParaRPr lang="en-GB" sz="2000" dirty="0" smtClean="0">
              <a:latin typeface="Open Sans" panose="020B0606030504020204" pitchFamily="34" charset="0"/>
              <a:ea typeface="Open Sans" panose="020B0606030504020204" pitchFamily="34" charset="0"/>
              <a:cs typeface="Open Sans" panose="020B0606030504020204" pitchFamily="34" charset="0"/>
            </a:endParaRPr>
          </a:p>
        </p:txBody>
      </p:sp>
      <p:pic>
        <p:nvPicPr>
          <p:cNvPr id="4" name="image1.jpeg"/>
          <p:cNvPicPr>
            <a:picLocks noChangeAspect="1"/>
          </p:cNvPicPr>
          <p:nvPr/>
        </p:nvPicPr>
        <p:blipFill>
          <a:blip r:embed="rId2">
            <a:extLst/>
          </a:blip>
          <a:stretch>
            <a:fillRect/>
          </a:stretch>
        </p:blipFill>
        <p:spPr>
          <a:xfrm>
            <a:off x="10416479" y="6093295"/>
            <a:ext cx="1474840" cy="385994"/>
          </a:xfrm>
          <a:prstGeom prst="rect">
            <a:avLst/>
          </a:prstGeom>
          <a:ln w="12700">
            <a:miter lim="400000"/>
          </a:ln>
        </p:spPr>
      </p:pic>
      <p:sp>
        <p:nvSpPr>
          <p:cNvPr id="6" name="Shape 131"/>
          <p:cNvSpPr/>
          <p:nvPr/>
        </p:nvSpPr>
        <p:spPr>
          <a:xfrm>
            <a:off x="1191983" y="382147"/>
            <a:ext cx="9808130" cy="480127"/>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p>
            <a:pPr algn="ctr">
              <a:lnSpc>
                <a:spcPct val="90000"/>
              </a:lnSpc>
              <a:defRPr sz="2600">
                <a:solidFill>
                  <a:srgbClr val="512F7E"/>
                </a:solidFill>
                <a:latin typeface="Gotham Medium"/>
                <a:ea typeface="Gotham Medium"/>
                <a:cs typeface="Gotham Medium"/>
                <a:sym typeface="Gotham Medium"/>
              </a:defRPr>
            </a:pPr>
            <a:r>
              <a:rPr lang="en-GB" sz="2800" dirty="0" smtClean="0"/>
              <a:t>Dealing with Boomer/Gen X perspectives on trainees</a:t>
            </a:r>
            <a:endParaRPr sz="2800" dirty="0"/>
          </a:p>
        </p:txBody>
      </p:sp>
    </p:spTree>
    <p:extLst>
      <p:ext uri="{BB962C8B-B14F-4D97-AF65-F5344CB8AC3E}">
        <p14:creationId xmlns:p14="http://schemas.microsoft.com/office/powerpoint/2010/main" val="1759346878"/>
      </p:ext>
    </p:extLst>
  </p:cSld>
  <p:clrMapOvr>
    <a:masterClrMapping/>
  </p:clrMapOvr>
  <p:transition spd="slow"/>
  <p:timing>
    <p:tnLst>
      <p:par>
        <p:cTn id="1" dur="indefinite" restart="never" fill="hold"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 name="Shape 257"/>
          <p:cNvSpPr/>
          <p:nvPr/>
        </p:nvSpPr>
        <p:spPr>
          <a:xfrm>
            <a:off x="2676331" y="382147"/>
            <a:ext cx="6839368" cy="507827"/>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p>
            <a:pPr algn="ctr">
              <a:lnSpc>
                <a:spcPct val="90000"/>
              </a:lnSpc>
              <a:defRPr sz="3000">
                <a:solidFill>
                  <a:srgbClr val="512F7E"/>
                </a:solidFill>
                <a:latin typeface="Gotham Medium"/>
                <a:ea typeface="Gotham Medium"/>
                <a:cs typeface="Gotham Medium"/>
                <a:sym typeface="Gotham Medium"/>
              </a:defRPr>
            </a:pPr>
            <a:r>
              <a:rPr lang="en-GB" dirty="0" smtClean="0"/>
              <a:t>Takeaway #1: Embrace Differences</a:t>
            </a:r>
            <a:endParaRPr dirty="0"/>
          </a:p>
        </p:txBody>
      </p:sp>
      <p:pic>
        <p:nvPicPr>
          <p:cNvPr id="2" name="Picture 1"/>
          <p:cNvPicPr>
            <a:picLocks noChangeAspect="1"/>
          </p:cNvPicPr>
          <p:nvPr/>
        </p:nvPicPr>
        <p:blipFill>
          <a:blip r:embed="rId3"/>
          <a:stretch>
            <a:fillRect/>
          </a:stretch>
        </p:blipFill>
        <p:spPr>
          <a:xfrm>
            <a:off x="2401139" y="1577715"/>
            <a:ext cx="7405140" cy="3702570"/>
          </a:xfrm>
          <a:prstGeom prst="rect">
            <a:avLst/>
          </a:prstGeom>
        </p:spPr>
      </p:pic>
    </p:spTree>
    <p:extLst>
      <p:ext uri="{BB962C8B-B14F-4D97-AF65-F5344CB8AC3E}">
        <p14:creationId xmlns:p14="http://schemas.microsoft.com/office/powerpoint/2010/main" val="1260014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 name="Shape 257"/>
          <p:cNvSpPr/>
          <p:nvPr/>
        </p:nvSpPr>
        <p:spPr>
          <a:xfrm>
            <a:off x="288669" y="382147"/>
            <a:ext cx="11614714" cy="507827"/>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p>
            <a:pPr algn="ctr">
              <a:lnSpc>
                <a:spcPct val="90000"/>
              </a:lnSpc>
              <a:defRPr sz="3000">
                <a:solidFill>
                  <a:srgbClr val="512F7E"/>
                </a:solidFill>
                <a:latin typeface="Gotham Medium"/>
                <a:ea typeface="Gotham Medium"/>
                <a:cs typeface="Gotham Medium"/>
                <a:sym typeface="Gotham Medium"/>
              </a:defRPr>
            </a:pPr>
            <a:r>
              <a:rPr lang="en-GB" dirty="0" smtClean="0"/>
              <a:t>Takeaway #1: Speak to Millennial values – change the world</a:t>
            </a:r>
            <a:endParaRPr dirty="0"/>
          </a:p>
        </p:txBody>
      </p:sp>
      <p:pic>
        <p:nvPicPr>
          <p:cNvPr id="2" name="Picture 1"/>
          <p:cNvPicPr>
            <a:picLocks noChangeAspect="1"/>
          </p:cNvPicPr>
          <p:nvPr/>
        </p:nvPicPr>
        <p:blipFill>
          <a:blip r:embed="rId3"/>
          <a:stretch>
            <a:fillRect/>
          </a:stretch>
        </p:blipFill>
        <p:spPr>
          <a:xfrm>
            <a:off x="7671683" y="3626991"/>
            <a:ext cx="2986323" cy="2566757"/>
          </a:xfrm>
          <a:prstGeom prst="rect">
            <a:avLst/>
          </a:prstGeom>
        </p:spPr>
      </p:pic>
      <p:pic>
        <p:nvPicPr>
          <p:cNvPr id="3" name="Picture 2"/>
          <p:cNvPicPr>
            <a:picLocks noChangeAspect="1"/>
          </p:cNvPicPr>
          <p:nvPr/>
        </p:nvPicPr>
        <p:blipFill>
          <a:blip r:embed="rId4"/>
          <a:stretch>
            <a:fillRect/>
          </a:stretch>
        </p:blipFill>
        <p:spPr>
          <a:xfrm>
            <a:off x="1823647" y="1235446"/>
            <a:ext cx="3338539" cy="2193553"/>
          </a:xfrm>
          <a:prstGeom prst="rect">
            <a:avLst/>
          </a:prstGeom>
        </p:spPr>
      </p:pic>
      <p:pic>
        <p:nvPicPr>
          <p:cNvPr id="4" name="Picture 3"/>
          <p:cNvPicPr>
            <a:picLocks noChangeAspect="1"/>
          </p:cNvPicPr>
          <p:nvPr/>
        </p:nvPicPr>
        <p:blipFill>
          <a:blip r:embed="rId5"/>
          <a:stretch>
            <a:fillRect/>
          </a:stretch>
        </p:blipFill>
        <p:spPr>
          <a:xfrm>
            <a:off x="6769584" y="1369031"/>
            <a:ext cx="4765382" cy="1778903"/>
          </a:xfrm>
          <a:prstGeom prst="rect">
            <a:avLst/>
          </a:prstGeom>
        </p:spPr>
      </p:pic>
      <p:pic>
        <p:nvPicPr>
          <p:cNvPr id="5" name="Picture 4"/>
          <p:cNvPicPr>
            <a:picLocks noChangeAspect="1"/>
          </p:cNvPicPr>
          <p:nvPr/>
        </p:nvPicPr>
        <p:blipFill>
          <a:blip r:embed="rId6"/>
          <a:stretch>
            <a:fillRect/>
          </a:stretch>
        </p:blipFill>
        <p:spPr>
          <a:xfrm>
            <a:off x="1823647" y="4027358"/>
            <a:ext cx="3764535" cy="2088629"/>
          </a:xfrm>
          <a:prstGeom prst="rect">
            <a:avLst/>
          </a:prstGeom>
        </p:spPr>
      </p:pic>
    </p:spTree>
    <p:extLst>
      <p:ext uri="{BB962C8B-B14F-4D97-AF65-F5344CB8AC3E}">
        <p14:creationId xmlns:p14="http://schemas.microsoft.com/office/powerpoint/2010/main" val="122945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 name="Shape 257"/>
          <p:cNvSpPr/>
          <p:nvPr/>
        </p:nvSpPr>
        <p:spPr>
          <a:xfrm>
            <a:off x="2691566" y="382147"/>
            <a:ext cx="6808911" cy="507827"/>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p>
            <a:pPr algn="ctr">
              <a:lnSpc>
                <a:spcPct val="90000"/>
              </a:lnSpc>
              <a:defRPr sz="3000">
                <a:solidFill>
                  <a:srgbClr val="512F7E"/>
                </a:solidFill>
                <a:latin typeface="Gotham Medium"/>
                <a:ea typeface="Gotham Medium"/>
                <a:cs typeface="Gotham Medium"/>
                <a:sym typeface="Gotham Medium"/>
              </a:defRPr>
            </a:pPr>
            <a:r>
              <a:rPr lang="en-GB" dirty="0" smtClean="0"/>
              <a:t>Takeaway #3: Maximise Feedback </a:t>
            </a:r>
            <a:endParaRPr dirty="0"/>
          </a:p>
        </p:txBody>
      </p:sp>
      <p:pic>
        <p:nvPicPr>
          <p:cNvPr id="2" name="Picture 1"/>
          <p:cNvPicPr>
            <a:picLocks noChangeAspect="1"/>
          </p:cNvPicPr>
          <p:nvPr/>
        </p:nvPicPr>
        <p:blipFill>
          <a:blip r:embed="rId3"/>
          <a:stretch>
            <a:fillRect/>
          </a:stretch>
        </p:blipFill>
        <p:spPr>
          <a:xfrm>
            <a:off x="824145" y="4077325"/>
            <a:ext cx="2883929" cy="1901721"/>
          </a:xfrm>
          <a:prstGeom prst="rect">
            <a:avLst/>
          </a:prstGeom>
        </p:spPr>
      </p:pic>
      <p:pic>
        <p:nvPicPr>
          <p:cNvPr id="4" name="Picture 3"/>
          <p:cNvPicPr>
            <a:picLocks noChangeAspect="1"/>
          </p:cNvPicPr>
          <p:nvPr/>
        </p:nvPicPr>
        <p:blipFill>
          <a:blip r:embed="rId4"/>
          <a:stretch>
            <a:fillRect/>
          </a:stretch>
        </p:blipFill>
        <p:spPr>
          <a:xfrm>
            <a:off x="4672012" y="2968052"/>
            <a:ext cx="2847975" cy="1600200"/>
          </a:xfrm>
          <a:prstGeom prst="rect">
            <a:avLst/>
          </a:prstGeom>
        </p:spPr>
      </p:pic>
      <p:pic>
        <p:nvPicPr>
          <p:cNvPr id="5" name="Picture 4"/>
          <p:cNvPicPr>
            <a:picLocks noChangeAspect="1"/>
          </p:cNvPicPr>
          <p:nvPr/>
        </p:nvPicPr>
        <p:blipFill>
          <a:blip r:embed="rId5"/>
          <a:stretch>
            <a:fillRect/>
          </a:stretch>
        </p:blipFill>
        <p:spPr>
          <a:xfrm>
            <a:off x="8072958" y="1400956"/>
            <a:ext cx="3412558" cy="1567096"/>
          </a:xfrm>
          <a:prstGeom prst="rect">
            <a:avLst/>
          </a:prstGeom>
        </p:spPr>
      </p:pic>
    </p:spTree>
    <p:extLst>
      <p:ext uri="{BB962C8B-B14F-4D97-AF65-F5344CB8AC3E}">
        <p14:creationId xmlns:p14="http://schemas.microsoft.com/office/powerpoint/2010/main" val="3531243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 name="Shape 257"/>
          <p:cNvSpPr/>
          <p:nvPr/>
        </p:nvSpPr>
        <p:spPr>
          <a:xfrm>
            <a:off x="1019641" y="382147"/>
            <a:ext cx="10152775" cy="507827"/>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p>
            <a:pPr algn="ctr">
              <a:lnSpc>
                <a:spcPct val="90000"/>
              </a:lnSpc>
              <a:defRPr sz="3000">
                <a:solidFill>
                  <a:srgbClr val="512F7E"/>
                </a:solidFill>
                <a:latin typeface="Gotham Medium"/>
                <a:ea typeface="Gotham Medium"/>
                <a:cs typeface="Gotham Medium"/>
                <a:sym typeface="Gotham Medium"/>
              </a:defRPr>
            </a:pPr>
            <a:r>
              <a:rPr lang="en-GB" dirty="0" smtClean="0"/>
              <a:t>Takeaway #4: Add to your communication portfolio</a:t>
            </a:r>
            <a:endParaRPr dirty="0"/>
          </a:p>
        </p:txBody>
      </p:sp>
      <p:pic>
        <p:nvPicPr>
          <p:cNvPr id="3" name="Picture 2"/>
          <p:cNvPicPr>
            <a:picLocks noChangeAspect="1"/>
          </p:cNvPicPr>
          <p:nvPr/>
        </p:nvPicPr>
        <p:blipFill>
          <a:blip r:embed="rId3"/>
          <a:stretch>
            <a:fillRect/>
          </a:stretch>
        </p:blipFill>
        <p:spPr>
          <a:xfrm>
            <a:off x="8957017" y="1313074"/>
            <a:ext cx="1905000" cy="1905000"/>
          </a:xfrm>
          <a:prstGeom prst="rect">
            <a:avLst/>
          </a:prstGeom>
        </p:spPr>
      </p:pic>
      <p:pic>
        <p:nvPicPr>
          <p:cNvPr id="5" name="Picture 4"/>
          <p:cNvPicPr>
            <a:picLocks noChangeAspect="1"/>
          </p:cNvPicPr>
          <p:nvPr/>
        </p:nvPicPr>
        <p:blipFill>
          <a:blip r:embed="rId4"/>
          <a:stretch>
            <a:fillRect/>
          </a:stretch>
        </p:blipFill>
        <p:spPr>
          <a:xfrm>
            <a:off x="6461617" y="1313074"/>
            <a:ext cx="2143125" cy="2143125"/>
          </a:xfrm>
          <a:prstGeom prst="rect">
            <a:avLst/>
          </a:prstGeom>
        </p:spPr>
      </p:pic>
      <p:pic>
        <p:nvPicPr>
          <p:cNvPr id="6" name="Picture 5"/>
          <p:cNvPicPr>
            <a:picLocks noChangeAspect="1"/>
          </p:cNvPicPr>
          <p:nvPr/>
        </p:nvPicPr>
        <p:blipFill>
          <a:blip r:embed="rId5"/>
          <a:stretch>
            <a:fillRect/>
          </a:stretch>
        </p:blipFill>
        <p:spPr>
          <a:xfrm>
            <a:off x="3435480" y="1285875"/>
            <a:ext cx="2143125" cy="2143125"/>
          </a:xfrm>
          <a:prstGeom prst="rect">
            <a:avLst/>
          </a:prstGeom>
        </p:spPr>
      </p:pic>
      <p:pic>
        <p:nvPicPr>
          <p:cNvPr id="7" name="Picture 6"/>
          <p:cNvPicPr>
            <a:picLocks noChangeAspect="1"/>
          </p:cNvPicPr>
          <p:nvPr/>
        </p:nvPicPr>
        <p:blipFill>
          <a:blip r:embed="rId6"/>
          <a:stretch>
            <a:fillRect/>
          </a:stretch>
        </p:blipFill>
        <p:spPr>
          <a:xfrm>
            <a:off x="827350" y="1453384"/>
            <a:ext cx="1905000" cy="1905000"/>
          </a:xfrm>
          <a:prstGeom prst="rect">
            <a:avLst/>
          </a:prstGeom>
        </p:spPr>
      </p:pic>
      <p:pic>
        <p:nvPicPr>
          <p:cNvPr id="8" name="Picture 7"/>
          <p:cNvPicPr>
            <a:picLocks noChangeAspect="1"/>
          </p:cNvPicPr>
          <p:nvPr/>
        </p:nvPicPr>
        <p:blipFill>
          <a:blip r:embed="rId7"/>
          <a:stretch>
            <a:fillRect/>
          </a:stretch>
        </p:blipFill>
        <p:spPr>
          <a:xfrm>
            <a:off x="8326101" y="4119834"/>
            <a:ext cx="1905000" cy="1905000"/>
          </a:xfrm>
          <a:prstGeom prst="rect">
            <a:avLst/>
          </a:prstGeom>
        </p:spPr>
      </p:pic>
      <p:pic>
        <p:nvPicPr>
          <p:cNvPr id="9" name="Picture 8"/>
          <p:cNvPicPr>
            <a:picLocks noChangeAspect="1"/>
          </p:cNvPicPr>
          <p:nvPr/>
        </p:nvPicPr>
        <p:blipFill>
          <a:blip r:embed="rId8"/>
          <a:stretch>
            <a:fillRect/>
          </a:stretch>
        </p:blipFill>
        <p:spPr>
          <a:xfrm>
            <a:off x="2170301" y="4500631"/>
            <a:ext cx="1508679" cy="1508679"/>
          </a:xfrm>
          <a:prstGeom prst="rect">
            <a:avLst/>
          </a:prstGeom>
        </p:spPr>
      </p:pic>
      <p:pic>
        <p:nvPicPr>
          <p:cNvPr id="2052" name="Picture 4" descr="Image result for whatsapp"/>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08681" y="4500631"/>
            <a:ext cx="1774693" cy="17746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5590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Shape 233"/>
          <p:cNvSpPr/>
          <p:nvPr/>
        </p:nvSpPr>
        <p:spPr>
          <a:xfrm>
            <a:off x="707070" y="382147"/>
            <a:ext cx="10777946" cy="507827"/>
          </a:xfrm>
          <a:prstGeom prst="rect">
            <a:avLst/>
          </a:prstGeom>
          <a:ln w="12700">
            <a:miter lim="400000"/>
          </a:ln>
          <a:extLst>
            <a:ext uri="{C572A759-6A51-4108-AA02-DFA0A04FC94B}">
              <ma14:wrappingTextBoxFlag xmlns:ma14="http://schemas.microsoft.com/office/mac/drawingml/2011/main" xmlns="" val="1"/>
            </a:ext>
          </a:extLst>
        </p:spPr>
        <p:txBody>
          <a:bodyPr wrap="none" lIns="45718" tIns="45718" rIns="45718" bIns="45718">
            <a:spAutoFit/>
          </a:bodyPr>
          <a:lstStyle>
            <a:lvl1pPr algn="ctr">
              <a:lnSpc>
                <a:spcPct val="90000"/>
              </a:lnSpc>
              <a:defRPr sz="3000">
                <a:solidFill>
                  <a:srgbClr val="512F7E"/>
                </a:solidFill>
                <a:latin typeface="Gotham Medium"/>
                <a:ea typeface="Gotham Medium"/>
                <a:cs typeface="Gotham Medium"/>
                <a:sym typeface="Gotham Medium"/>
              </a:defRPr>
            </a:lvl1pPr>
          </a:lstStyle>
          <a:p>
            <a:r>
              <a:rPr lang="en-GB" dirty="0" smtClean="0"/>
              <a:t>Takeaway #5: Keep talking (discussion NOT argument)</a:t>
            </a:r>
            <a:endParaRPr dirty="0"/>
          </a:p>
        </p:txBody>
      </p:sp>
      <p:pic>
        <p:nvPicPr>
          <p:cNvPr id="5" name="image17.jpg"/>
          <p:cNvPicPr>
            <a:picLocks noChangeAspect="1"/>
          </p:cNvPicPr>
          <p:nvPr/>
        </p:nvPicPr>
        <p:blipFill>
          <a:blip r:embed="rId3">
            <a:extLst/>
          </a:blip>
          <a:stretch>
            <a:fillRect/>
          </a:stretch>
        </p:blipFill>
        <p:spPr>
          <a:xfrm>
            <a:off x="1333500" y="1535112"/>
            <a:ext cx="9525000" cy="4600576"/>
          </a:xfrm>
          <a:prstGeom prst="rect">
            <a:avLst/>
          </a:prstGeom>
          <a:ln w="12700">
            <a:miter lim="400000"/>
          </a:ln>
        </p:spPr>
      </p:pic>
    </p:spTree>
    <p:extLst>
      <p:ext uri="{BB962C8B-B14F-4D97-AF65-F5344CB8AC3E}">
        <p14:creationId xmlns:p14="http://schemas.microsoft.com/office/powerpoint/2010/main" val="57059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 name="Shape 257"/>
          <p:cNvSpPr/>
          <p:nvPr/>
        </p:nvSpPr>
        <p:spPr>
          <a:xfrm>
            <a:off x="699039" y="382147"/>
            <a:ext cx="10793977" cy="507827"/>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p>
            <a:pPr algn="ctr">
              <a:lnSpc>
                <a:spcPct val="90000"/>
              </a:lnSpc>
              <a:defRPr sz="3000">
                <a:solidFill>
                  <a:srgbClr val="512F7E"/>
                </a:solidFill>
                <a:latin typeface="Gotham Medium"/>
                <a:ea typeface="Gotham Medium"/>
                <a:cs typeface="Gotham Medium"/>
                <a:sym typeface="Gotham Medium"/>
              </a:defRPr>
            </a:pPr>
            <a:r>
              <a:rPr lang="en-GB" dirty="0" smtClean="0"/>
              <a:t>Takeaway #6: Provide working flexibility when you can</a:t>
            </a:r>
            <a:endParaRPr dirty="0"/>
          </a:p>
        </p:txBody>
      </p:sp>
      <p:pic>
        <p:nvPicPr>
          <p:cNvPr id="2" name="Picture 1"/>
          <p:cNvPicPr>
            <a:picLocks noChangeAspect="1"/>
          </p:cNvPicPr>
          <p:nvPr/>
        </p:nvPicPr>
        <p:blipFill>
          <a:blip r:embed="rId2"/>
          <a:stretch>
            <a:fillRect/>
          </a:stretch>
        </p:blipFill>
        <p:spPr>
          <a:xfrm>
            <a:off x="2971141" y="1789017"/>
            <a:ext cx="6249770" cy="2680360"/>
          </a:xfrm>
          <a:prstGeom prst="rect">
            <a:avLst/>
          </a:prstGeom>
        </p:spPr>
      </p:pic>
    </p:spTree>
    <p:extLst>
      <p:ext uri="{BB962C8B-B14F-4D97-AF65-F5344CB8AC3E}">
        <p14:creationId xmlns:p14="http://schemas.microsoft.com/office/powerpoint/2010/main" val="3123169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Shape 152"/>
          <p:cNvSpPr/>
          <p:nvPr/>
        </p:nvSpPr>
        <p:spPr>
          <a:xfrm>
            <a:off x="9989073" y="2747282"/>
            <a:ext cx="1720982" cy="615553"/>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algn="r">
              <a:defRPr sz="3400">
                <a:solidFill>
                  <a:srgbClr val="FFFFFF"/>
                </a:solidFill>
                <a:latin typeface="Lato Bold"/>
                <a:ea typeface="Lato Bold"/>
                <a:cs typeface="Lato Bold"/>
                <a:sym typeface="Lato Bold"/>
              </a:defRPr>
            </a:pPr>
            <a:r>
              <a:rPr lang="en-GB" dirty="0" smtClean="0"/>
              <a:t>Ideation</a:t>
            </a:r>
            <a:endParaRPr dirty="0"/>
          </a:p>
        </p:txBody>
      </p:sp>
      <p:sp>
        <p:nvSpPr>
          <p:cNvPr id="6" name="TextBox 5"/>
          <p:cNvSpPr txBox="1"/>
          <p:nvPr/>
        </p:nvSpPr>
        <p:spPr>
          <a:xfrm>
            <a:off x="-149900" y="2747282"/>
            <a:ext cx="3870198" cy="30931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GB" sz="3000" dirty="0" smtClean="0">
                <a:solidFill>
                  <a:schemeClr val="bg1"/>
                </a:solidFill>
                <a:latin typeface="Gotham Medium" panose="02000603030000020004" pitchFamily="2" charset="0"/>
              </a:rPr>
              <a:t>How much do you know about: </a:t>
            </a:r>
          </a:p>
          <a:p>
            <a:pPr marL="457200" indent="-457200">
              <a:buFont typeface="Arial" panose="020B0604020202020204" pitchFamily="34" charset="0"/>
              <a:buChar char="•"/>
            </a:pPr>
            <a:endParaRPr lang="en-GB" sz="1500" dirty="0" smtClean="0">
              <a:solidFill>
                <a:schemeClr val="bg1"/>
              </a:solidFill>
              <a:latin typeface="Gotham Medium" panose="02000603030000020004" pitchFamily="2" charset="0"/>
            </a:endParaRPr>
          </a:p>
          <a:p>
            <a:pPr marL="457200" indent="-457200">
              <a:buFont typeface="Arial" panose="020B0604020202020204" pitchFamily="34" charset="0"/>
              <a:buChar char="•"/>
            </a:pPr>
            <a:r>
              <a:rPr lang="en-GB" sz="3000" dirty="0" smtClean="0">
                <a:solidFill>
                  <a:schemeClr val="bg1"/>
                </a:solidFill>
                <a:latin typeface="Gotham Medium" panose="02000603030000020004" pitchFamily="2" charset="0"/>
              </a:rPr>
              <a:t>Boomers?</a:t>
            </a:r>
          </a:p>
          <a:p>
            <a:pPr marL="457200" indent="-457200">
              <a:buFont typeface="Arial" panose="020B0604020202020204" pitchFamily="34" charset="0"/>
              <a:buChar char="•"/>
            </a:pPr>
            <a:endParaRPr lang="en-GB" sz="1500" dirty="0" smtClean="0">
              <a:solidFill>
                <a:schemeClr val="bg1"/>
              </a:solidFill>
              <a:latin typeface="Gotham Medium" panose="02000603030000020004" pitchFamily="2" charset="0"/>
            </a:endParaRPr>
          </a:p>
          <a:p>
            <a:pPr marL="457200" indent="-457200">
              <a:buFont typeface="Arial" panose="020B0604020202020204" pitchFamily="34" charset="0"/>
              <a:buChar char="•"/>
            </a:pPr>
            <a:r>
              <a:rPr lang="en-GB" sz="3000" dirty="0" smtClean="0">
                <a:solidFill>
                  <a:schemeClr val="bg1"/>
                </a:solidFill>
                <a:latin typeface="Gotham Medium" panose="02000603030000020004" pitchFamily="2" charset="0"/>
              </a:rPr>
              <a:t>Gen X?</a:t>
            </a:r>
          </a:p>
          <a:p>
            <a:pPr marL="457200" indent="-457200">
              <a:buFont typeface="Arial" panose="020B0604020202020204" pitchFamily="34" charset="0"/>
              <a:buChar char="•"/>
            </a:pPr>
            <a:endParaRPr lang="en-GB" sz="1500" dirty="0" smtClean="0">
              <a:solidFill>
                <a:schemeClr val="bg1"/>
              </a:solidFill>
              <a:latin typeface="Gotham Medium" panose="02000603030000020004" pitchFamily="2" charset="0"/>
            </a:endParaRPr>
          </a:p>
          <a:p>
            <a:pPr marL="457200" indent="-457200">
              <a:buFont typeface="Arial" panose="020B0604020202020204" pitchFamily="34" charset="0"/>
              <a:buChar char="•"/>
            </a:pPr>
            <a:r>
              <a:rPr lang="en-GB" sz="3000" dirty="0" smtClean="0">
                <a:solidFill>
                  <a:schemeClr val="bg1"/>
                </a:solidFill>
                <a:latin typeface="Gotham Medium" panose="02000603030000020004" pitchFamily="2" charset="0"/>
              </a:rPr>
              <a:t>Millennials?</a:t>
            </a:r>
            <a:endParaRPr lang="en-GB" sz="3000" dirty="0">
              <a:solidFill>
                <a:schemeClr val="bg1"/>
              </a:solidFill>
              <a:latin typeface="Gotham Medium" panose="02000603030000020004" pitchFamily="2"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5289967" cy="10908000"/>
          </a:xfrm>
          <a:prstGeom prst="rect">
            <a:avLst/>
          </a:prstGeom>
        </p:spPr>
      </p:pic>
      <p:sp>
        <p:nvSpPr>
          <p:cNvPr id="9" name="TextBox 8"/>
          <p:cNvSpPr txBox="1"/>
          <p:nvPr/>
        </p:nvSpPr>
        <p:spPr>
          <a:xfrm>
            <a:off x="462649" y="877247"/>
            <a:ext cx="12784074" cy="600164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GB" sz="2400" b="1" dirty="0" smtClean="0">
                <a:solidFill>
                  <a:schemeClr val="bg1"/>
                </a:solidFill>
                <a:latin typeface="Gotham Medium" panose="02000603030000020004" pitchFamily="2" charset="0"/>
              </a:rPr>
              <a:t>KEY HACKS: For retaining Millennial GPS</a:t>
            </a:r>
          </a:p>
          <a:p>
            <a:endParaRPr lang="en-GB" sz="2400" dirty="0" smtClean="0">
              <a:solidFill>
                <a:schemeClr val="bg1"/>
              </a:solidFill>
              <a:latin typeface="Gotham Medium" panose="02000603030000020004" pitchFamily="2" charset="0"/>
            </a:endParaRPr>
          </a:p>
          <a:p>
            <a:pPr marL="342900" indent="-342900">
              <a:buFont typeface="Arial" panose="020B0604020202020204" pitchFamily="34" charset="0"/>
              <a:buChar char="•"/>
            </a:pPr>
            <a:r>
              <a:rPr lang="en-GB" sz="2400" dirty="0" smtClean="0">
                <a:solidFill>
                  <a:schemeClr val="bg1"/>
                </a:solidFill>
                <a:latin typeface="Gotham Medium" panose="02000603030000020004" pitchFamily="2" charset="0"/>
              </a:rPr>
              <a:t>Take the issue of money off the table when you can</a:t>
            </a:r>
          </a:p>
          <a:p>
            <a:pPr marL="342900" indent="-342900">
              <a:buFont typeface="Arial" panose="020B0604020202020204" pitchFamily="34" charset="0"/>
              <a:buChar char="•"/>
            </a:pPr>
            <a:endParaRPr lang="en-GB" sz="2400" dirty="0">
              <a:solidFill>
                <a:schemeClr val="bg1"/>
              </a:solidFill>
              <a:latin typeface="Gotham Medium" panose="02000603030000020004" pitchFamily="2" charset="0"/>
            </a:endParaRPr>
          </a:p>
          <a:p>
            <a:pPr marL="342900" indent="-342900">
              <a:buFont typeface="Arial" panose="020B0604020202020204" pitchFamily="34" charset="0"/>
              <a:buChar char="•"/>
            </a:pPr>
            <a:r>
              <a:rPr lang="en-GB" sz="2400" dirty="0" smtClean="0">
                <a:solidFill>
                  <a:schemeClr val="bg1"/>
                </a:solidFill>
                <a:latin typeface="Gotham Medium" panose="02000603030000020004" pitchFamily="2" charset="0"/>
              </a:rPr>
              <a:t>Get creative about flexible working – it’s here to stay</a:t>
            </a:r>
          </a:p>
          <a:p>
            <a:pPr marL="342900" indent="-342900">
              <a:buFont typeface="Arial" panose="020B0604020202020204" pitchFamily="34" charset="0"/>
              <a:buChar char="•"/>
            </a:pPr>
            <a:endParaRPr lang="en-GB" sz="2400" dirty="0">
              <a:solidFill>
                <a:schemeClr val="bg1"/>
              </a:solidFill>
              <a:latin typeface="Gotham Medium" panose="02000603030000020004" pitchFamily="2" charset="0"/>
            </a:endParaRPr>
          </a:p>
          <a:p>
            <a:pPr marL="342900" indent="-342900">
              <a:buFont typeface="Arial" panose="020B0604020202020204" pitchFamily="34" charset="0"/>
              <a:buChar char="•"/>
            </a:pPr>
            <a:r>
              <a:rPr lang="en-GB" sz="2400" dirty="0" smtClean="0">
                <a:solidFill>
                  <a:schemeClr val="bg1"/>
                </a:solidFill>
                <a:latin typeface="Gotham Medium" panose="02000603030000020004" pitchFamily="2" charset="0"/>
              </a:rPr>
              <a:t>Think out loud – discuss key issues of patient care/working hours</a:t>
            </a:r>
          </a:p>
          <a:p>
            <a:pPr marL="342900" indent="-342900">
              <a:buFont typeface="Arial" panose="020B0604020202020204" pitchFamily="34" charset="0"/>
              <a:buChar char="•"/>
            </a:pPr>
            <a:endParaRPr lang="en-GB" sz="2400" dirty="0">
              <a:solidFill>
                <a:schemeClr val="bg1"/>
              </a:solidFill>
              <a:latin typeface="Gotham Medium" panose="02000603030000020004" pitchFamily="2" charset="0"/>
            </a:endParaRPr>
          </a:p>
          <a:p>
            <a:pPr marL="342900" indent="-342900">
              <a:buFont typeface="Arial" panose="020B0604020202020204" pitchFamily="34" charset="0"/>
              <a:buChar char="•"/>
            </a:pPr>
            <a:r>
              <a:rPr lang="en-GB" sz="2400" dirty="0" smtClean="0">
                <a:solidFill>
                  <a:schemeClr val="bg1"/>
                </a:solidFill>
                <a:latin typeface="Gotham Medium" panose="02000603030000020004" pitchFamily="2" charset="0"/>
              </a:rPr>
              <a:t>Build a “Tribe” in their workplace – with comms, events, projects etc.</a:t>
            </a:r>
          </a:p>
          <a:p>
            <a:pPr marL="342900" indent="-342900">
              <a:buFont typeface="Arial" panose="020B0604020202020204" pitchFamily="34" charset="0"/>
              <a:buChar char="•"/>
            </a:pPr>
            <a:endParaRPr lang="en-GB" sz="2400" dirty="0" smtClean="0">
              <a:solidFill>
                <a:schemeClr val="bg1"/>
              </a:solidFill>
              <a:latin typeface="Gotham Medium" panose="02000603030000020004" pitchFamily="2" charset="0"/>
            </a:endParaRPr>
          </a:p>
          <a:p>
            <a:pPr marL="342900" indent="-342900">
              <a:buFont typeface="Arial" panose="020B0604020202020204" pitchFamily="34" charset="0"/>
              <a:buChar char="•"/>
            </a:pPr>
            <a:r>
              <a:rPr lang="en-GB" sz="2400" dirty="0" smtClean="0">
                <a:solidFill>
                  <a:schemeClr val="bg1"/>
                </a:solidFill>
                <a:latin typeface="Gotham Medium" panose="02000603030000020004" pitchFamily="2" charset="0"/>
              </a:rPr>
              <a:t>Encourage them to take “ownership” for their role in delivering value</a:t>
            </a:r>
          </a:p>
          <a:p>
            <a:pPr marL="342900" indent="-342900">
              <a:buFont typeface="Arial" panose="020B0604020202020204" pitchFamily="34" charset="0"/>
              <a:buChar char="•"/>
            </a:pPr>
            <a:endParaRPr lang="en-GB" sz="2400" dirty="0">
              <a:solidFill>
                <a:schemeClr val="bg1"/>
              </a:solidFill>
              <a:latin typeface="Gotham Medium" panose="02000603030000020004" pitchFamily="2" charset="0"/>
            </a:endParaRPr>
          </a:p>
          <a:p>
            <a:pPr marL="342900" indent="-342900">
              <a:buFont typeface="Arial" panose="020B0604020202020204" pitchFamily="34" charset="0"/>
              <a:buChar char="•"/>
            </a:pPr>
            <a:r>
              <a:rPr lang="en-GB" sz="2400" dirty="0" smtClean="0">
                <a:solidFill>
                  <a:schemeClr val="bg1"/>
                </a:solidFill>
                <a:latin typeface="Gotham Medium" panose="02000603030000020004" pitchFamily="2" charset="0"/>
              </a:rPr>
              <a:t>Align with their values – they want to make the world better</a:t>
            </a:r>
          </a:p>
          <a:p>
            <a:pPr marL="342900" indent="-342900">
              <a:buFont typeface="Arial" panose="020B0604020202020204" pitchFamily="34" charset="0"/>
              <a:buChar char="•"/>
            </a:pPr>
            <a:endParaRPr lang="en-GB" sz="2400" dirty="0" smtClean="0">
              <a:solidFill>
                <a:schemeClr val="bg1"/>
              </a:solidFill>
              <a:latin typeface="Gotham Medium" panose="02000603030000020004" pitchFamily="2" charset="0"/>
            </a:endParaRPr>
          </a:p>
          <a:p>
            <a:pPr marL="342900" indent="-342900">
              <a:buFont typeface="Arial" panose="020B0604020202020204" pitchFamily="34" charset="0"/>
              <a:buChar char="•"/>
            </a:pPr>
            <a:r>
              <a:rPr lang="en-GB" sz="2400" dirty="0" smtClean="0">
                <a:solidFill>
                  <a:schemeClr val="bg1"/>
                </a:solidFill>
                <a:latin typeface="Gotham Medium" panose="02000603030000020004" pitchFamily="2" charset="0"/>
              </a:rPr>
              <a:t>Inform/educate Gen X &amp; Boomers to accept the world has changed</a:t>
            </a:r>
          </a:p>
          <a:p>
            <a:endParaRPr lang="en-GB" sz="2400" dirty="0">
              <a:solidFill>
                <a:schemeClr val="bg1"/>
              </a:solidFill>
              <a:latin typeface="Gotham Medium" panose="02000603030000020004" pitchFamily="2" charset="0"/>
            </a:endParaRPr>
          </a:p>
        </p:txBody>
      </p:sp>
    </p:spTree>
    <p:extLst>
      <p:ext uri="{BB962C8B-B14F-4D97-AF65-F5344CB8AC3E}">
        <p14:creationId xmlns:p14="http://schemas.microsoft.com/office/powerpoint/2010/main" val="1899070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Shape 152"/>
          <p:cNvSpPr/>
          <p:nvPr/>
        </p:nvSpPr>
        <p:spPr>
          <a:xfrm>
            <a:off x="9989073" y="2747282"/>
            <a:ext cx="1720982" cy="615553"/>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p>
            <a:pPr algn="r">
              <a:defRPr sz="3400">
                <a:solidFill>
                  <a:srgbClr val="FFFFFF"/>
                </a:solidFill>
                <a:latin typeface="Lato Bold"/>
                <a:ea typeface="Lato Bold"/>
                <a:cs typeface="Lato Bold"/>
                <a:sym typeface="Lato Bold"/>
              </a:defRPr>
            </a:pPr>
            <a:r>
              <a:rPr lang="en-GB" dirty="0" smtClean="0"/>
              <a:t>Ideation</a:t>
            </a:r>
            <a:endParaRPr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4005" y="0"/>
            <a:ext cx="15426005" cy="1090800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5242" y="5620248"/>
            <a:ext cx="2134237" cy="878104"/>
          </a:xfrm>
          <a:prstGeom prst="rect">
            <a:avLst/>
          </a:prstGeom>
        </p:spPr>
      </p:pic>
      <p:sp>
        <p:nvSpPr>
          <p:cNvPr id="6" name="TextBox 5"/>
          <p:cNvSpPr txBox="1"/>
          <p:nvPr/>
        </p:nvSpPr>
        <p:spPr>
          <a:xfrm>
            <a:off x="8382000" y="1417724"/>
            <a:ext cx="3121900" cy="10772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GB" sz="3200" dirty="0" smtClean="0">
                <a:solidFill>
                  <a:schemeClr val="bg1"/>
                </a:solidFill>
                <a:latin typeface="Gotham Medium" panose="02000603030000020004" pitchFamily="2" charset="0"/>
              </a:rPr>
              <a:t>Good Luck &amp; Thank You!</a:t>
            </a:r>
            <a:endParaRPr lang="en-GB" sz="3200" dirty="0">
              <a:solidFill>
                <a:schemeClr val="bg1"/>
              </a:solidFill>
              <a:latin typeface="Gotham Medium" panose="02000603030000020004" pitchFamily="2" charset="0"/>
            </a:endParaRPr>
          </a:p>
        </p:txBody>
      </p:sp>
      <p:sp>
        <p:nvSpPr>
          <p:cNvPr id="8" name="Shape 263"/>
          <p:cNvSpPr/>
          <p:nvPr/>
        </p:nvSpPr>
        <p:spPr>
          <a:xfrm>
            <a:off x="3136660" y="2810511"/>
            <a:ext cx="5918680" cy="1236979"/>
          </a:xfrm>
          <a:prstGeom prst="rect">
            <a:avLst/>
          </a:prstGeom>
          <a:ln w="12700">
            <a:miter lim="400000"/>
          </a:ln>
          <a:effectLst>
            <a:outerShdw blurRad="101600" dist="25400" dir="5400000" rotWithShape="0">
              <a:srgbClr val="000000">
                <a:alpha val="75000"/>
              </a:srgbClr>
            </a:outerShdw>
          </a:effectLst>
          <a:extLst>
            <a:ext uri="{C572A759-6A51-4108-AA02-DFA0A04FC94B}">
              <ma14:wrappingTextBoxFlag xmlns:ma14="http://schemas.microsoft.com/office/mac/drawingml/2011/main" xmlns="" val="1"/>
            </a:ext>
          </a:extLst>
        </p:spPr>
        <p:txBody>
          <a:bodyPr lIns="45718" tIns="45718" rIns="45718" bIns="45718" anchor="ctr">
            <a:spAutoFit/>
          </a:bodyPr>
          <a:lstStyle/>
          <a:p>
            <a:pPr algn="ctr">
              <a:lnSpc>
                <a:spcPct val="120000"/>
              </a:lnSpc>
              <a:defRPr sz="3800">
                <a:solidFill>
                  <a:srgbClr val="FFFFFF"/>
                </a:solidFill>
                <a:latin typeface="Lato Regular"/>
                <a:ea typeface="Lato Regular"/>
                <a:cs typeface="Lato Regular"/>
                <a:sym typeface="Lato Regular"/>
              </a:defRPr>
            </a:pPr>
            <a:r>
              <a:rPr dirty="0">
                <a:solidFill>
                  <a:srgbClr val="0433FF"/>
                </a:solidFill>
                <a:latin typeface="Lato Bold"/>
                <a:ea typeface="Lato Bold"/>
                <a:cs typeface="Lato Bold"/>
                <a:sym typeface="Lato Bold"/>
              </a:rPr>
              <a:t>G</a:t>
            </a:r>
            <a:r>
              <a:rPr dirty="0">
                <a:solidFill>
                  <a:srgbClr val="FF2600"/>
                </a:solidFill>
                <a:latin typeface="Lato Bold"/>
                <a:ea typeface="Lato Bold"/>
                <a:cs typeface="Lato Bold"/>
                <a:sym typeface="Lato Bold"/>
              </a:rPr>
              <a:t>o</a:t>
            </a:r>
            <a:r>
              <a:rPr dirty="0">
                <a:solidFill>
                  <a:srgbClr val="FFFB00"/>
                </a:solidFill>
                <a:latin typeface="Lato Bold"/>
                <a:ea typeface="Lato Bold"/>
                <a:cs typeface="Lato Bold"/>
                <a:sym typeface="Lato Bold"/>
              </a:rPr>
              <a:t>o</a:t>
            </a:r>
            <a:r>
              <a:rPr dirty="0">
                <a:solidFill>
                  <a:srgbClr val="0433FF"/>
                </a:solidFill>
                <a:latin typeface="Lato Bold"/>
                <a:ea typeface="Lato Bold"/>
                <a:cs typeface="Lato Bold"/>
                <a:sym typeface="Lato Bold"/>
              </a:rPr>
              <a:t>g</a:t>
            </a:r>
            <a:r>
              <a:rPr dirty="0">
                <a:solidFill>
                  <a:srgbClr val="00F900"/>
                </a:solidFill>
                <a:latin typeface="Lato Bold"/>
                <a:ea typeface="Lato Bold"/>
                <a:cs typeface="Lato Bold"/>
                <a:sym typeface="Lato Bold"/>
              </a:rPr>
              <a:t>l</a:t>
            </a:r>
            <a:r>
              <a:rPr dirty="0">
                <a:solidFill>
                  <a:srgbClr val="FF2600"/>
                </a:solidFill>
                <a:latin typeface="Lato Bold"/>
                <a:ea typeface="Lato Bold"/>
                <a:cs typeface="Lato Bold"/>
                <a:sym typeface="Lato Bold"/>
              </a:rPr>
              <a:t>e</a:t>
            </a:r>
            <a:r>
              <a:rPr dirty="0"/>
              <a:t> </a:t>
            </a:r>
            <a:r>
              <a:rPr dirty="0">
                <a:latin typeface="Lato Bold"/>
                <a:ea typeface="Lato Bold"/>
                <a:cs typeface="Lato Bold"/>
                <a:sym typeface="Lato Bold"/>
              </a:rPr>
              <a:t>Henry Rose Lee </a:t>
            </a:r>
            <a:r>
              <a:rPr sz="2900" dirty="0"/>
              <a:t>Connect with me on social</a:t>
            </a:r>
          </a:p>
        </p:txBody>
      </p:sp>
    </p:spTree>
    <p:extLst>
      <p:ext uri="{BB962C8B-B14F-4D97-AF65-F5344CB8AC3E}">
        <p14:creationId xmlns:p14="http://schemas.microsoft.com/office/powerpoint/2010/main" val="3405361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Shape 144"/>
          <p:cNvSpPr>
            <a:spLocks noGrp="1"/>
          </p:cNvSpPr>
          <p:nvPr>
            <p:ph type="body" idx="1"/>
          </p:nvPr>
        </p:nvSpPr>
        <p:spPr>
          <a:xfrm>
            <a:off x="2184400" y="1196976"/>
            <a:ext cx="7870826" cy="4862513"/>
          </a:xfrm>
          <a:prstGeom prst="rect">
            <a:avLst/>
          </a:prstGeom>
        </p:spPr>
        <p:txBody>
          <a:bodyPr lIns="45860" tIns="45860" rIns="45860" bIns="45860"/>
          <a:lstStyle/>
          <a:p>
            <a:pPr marL="393700" indent="-393700" algn="just" defTabSz="944562">
              <a:spcBef>
                <a:spcPts val="0"/>
              </a:spcBef>
              <a:tabLst>
                <a:tab pos="1244600" algn="l"/>
                <a:tab pos="1955800" algn="l"/>
                <a:tab pos="2349500" algn="l"/>
              </a:tabLst>
              <a:defRPr sz="3400"/>
            </a:pPr>
            <a:endParaRPr dirty="0"/>
          </a:p>
          <a:p>
            <a:pPr marL="393700" indent="-393700" algn="just" defTabSz="944562">
              <a:spcBef>
                <a:spcPts val="4000"/>
              </a:spcBef>
              <a:buSzTx/>
              <a:buNone/>
              <a:tabLst>
                <a:tab pos="1244600" algn="l"/>
                <a:tab pos="1955800" algn="l"/>
                <a:tab pos="2349500" algn="l"/>
              </a:tabLst>
              <a:defRPr sz="3400"/>
            </a:pPr>
            <a:r>
              <a:rPr dirty="0"/>
              <a:t>	</a:t>
            </a:r>
          </a:p>
        </p:txBody>
      </p:sp>
      <p:pic>
        <p:nvPicPr>
          <p:cNvPr id="145" name="image8.jpeg"/>
          <p:cNvPicPr>
            <a:picLocks noChangeAspect="1"/>
          </p:cNvPicPr>
          <p:nvPr/>
        </p:nvPicPr>
        <p:blipFill>
          <a:blip r:embed="rId3">
            <a:extLst/>
          </a:blip>
          <a:stretch>
            <a:fillRect/>
          </a:stretch>
        </p:blipFill>
        <p:spPr>
          <a:xfrm>
            <a:off x="1524000" y="1052512"/>
            <a:ext cx="9144000" cy="5400678"/>
          </a:xfrm>
          <a:prstGeom prst="rect">
            <a:avLst/>
          </a:prstGeom>
          <a:ln w="12700">
            <a:miter lim="400000"/>
          </a:ln>
        </p:spPr>
      </p:pic>
      <p:sp>
        <p:nvSpPr>
          <p:cNvPr id="146" name="Shape 146"/>
          <p:cNvSpPr/>
          <p:nvPr/>
        </p:nvSpPr>
        <p:spPr>
          <a:xfrm flipV="1">
            <a:off x="2136434" y="2582565"/>
            <a:ext cx="768792" cy="1005081"/>
          </a:xfrm>
          <a:prstGeom prst="line">
            <a:avLst/>
          </a:prstGeom>
          <a:ln w="25400">
            <a:solidFill>
              <a:srgbClr val="000000"/>
            </a:solidFill>
            <a:tailEnd type="triangle"/>
          </a:ln>
        </p:spPr>
        <p:txBody>
          <a:bodyPr lIns="45718" tIns="45718" rIns="45718" bIns="45718"/>
          <a:lstStyle/>
          <a:p>
            <a:endParaRPr dirty="0"/>
          </a:p>
        </p:txBody>
      </p:sp>
      <p:sp>
        <p:nvSpPr>
          <p:cNvPr id="147" name="Shape 147"/>
          <p:cNvSpPr/>
          <p:nvPr/>
        </p:nvSpPr>
        <p:spPr>
          <a:xfrm flipH="1" flipV="1">
            <a:off x="5615483" y="2099318"/>
            <a:ext cx="4034287" cy="529583"/>
          </a:xfrm>
          <a:prstGeom prst="line">
            <a:avLst/>
          </a:prstGeom>
          <a:ln w="25400">
            <a:solidFill>
              <a:srgbClr val="000000"/>
            </a:solidFill>
            <a:tailEnd type="triangle"/>
          </a:ln>
        </p:spPr>
        <p:txBody>
          <a:bodyPr lIns="45718" tIns="45718" rIns="45718" bIns="45718"/>
          <a:lstStyle/>
          <a:p>
            <a:endParaRPr dirty="0"/>
          </a:p>
        </p:txBody>
      </p:sp>
      <p:sp>
        <p:nvSpPr>
          <p:cNvPr id="148" name="Shape 148"/>
          <p:cNvSpPr/>
          <p:nvPr/>
        </p:nvSpPr>
        <p:spPr>
          <a:xfrm>
            <a:off x="1314140" y="347428"/>
            <a:ext cx="9580096" cy="507827"/>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nchor="ctr">
            <a:spAutoFit/>
          </a:bodyPr>
          <a:lstStyle>
            <a:lvl1pPr algn="ctr">
              <a:lnSpc>
                <a:spcPct val="90000"/>
              </a:lnSpc>
              <a:defRPr sz="3000">
                <a:solidFill>
                  <a:srgbClr val="512F7E"/>
                </a:solidFill>
                <a:latin typeface="Gotham Medium"/>
                <a:ea typeface="Gotham Medium"/>
                <a:cs typeface="Gotham Medium"/>
                <a:sym typeface="Gotham Medium"/>
              </a:defRPr>
            </a:lvl1pPr>
          </a:lstStyle>
          <a:p>
            <a:r>
              <a:rPr dirty="0"/>
              <a:t>This Is Why It </a:t>
            </a:r>
            <a:r>
              <a:rPr dirty="0" smtClean="0"/>
              <a:t>Matters</a:t>
            </a:r>
            <a:r>
              <a:rPr lang="en-GB" dirty="0" smtClean="0"/>
              <a:t> to the Western World</a:t>
            </a:r>
            <a:endParaRPr dirty="0"/>
          </a:p>
        </p:txBody>
      </p:sp>
      <p:sp>
        <p:nvSpPr>
          <p:cNvPr id="149" name="Shape 149"/>
          <p:cNvSpPr/>
          <p:nvPr/>
        </p:nvSpPr>
        <p:spPr>
          <a:xfrm>
            <a:off x="404971" y="3637279"/>
            <a:ext cx="2533703" cy="1323435"/>
          </a:xfrm>
          <a:prstGeom prst="rect">
            <a:avLst/>
          </a:prstGeom>
          <a:ln w="12700">
            <a:miter lim="400000"/>
          </a:ln>
          <a:extLst>
            <a:ext uri="{C572A759-6A51-4108-AA02-DFA0A04FC94B}">
              <ma14:wrappingTextBoxFlag xmlns:ma14="http://schemas.microsoft.com/office/mac/drawingml/2011/main" xmlns="" val="1"/>
            </a:ext>
          </a:extLst>
        </p:spPr>
        <p:txBody>
          <a:bodyPr wrap="none" lIns="45718" tIns="45718" rIns="45718" bIns="45718">
            <a:spAutoFit/>
          </a:bodyPr>
          <a:lstStyle/>
          <a:p>
            <a:pPr marL="228600" indent="-228600" algn="ctr">
              <a:defRPr sz="2000">
                <a:solidFill>
                  <a:srgbClr val="512F7E"/>
                </a:solidFill>
                <a:latin typeface="Lato Bold"/>
                <a:ea typeface="Lato Bold"/>
                <a:cs typeface="Lato Bold"/>
                <a:sym typeface="Lato Bold"/>
              </a:defRPr>
            </a:pPr>
            <a:r>
              <a:rPr dirty="0"/>
              <a:t>North America has</a:t>
            </a:r>
            <a:endParaRPr sz="2200" dirty="0"/>
          </a:p>
          <a:p>
            <a:pPr marL="228600" indent="-228600" algn="ctr">
              <a:defRPr sz="2000">
                <a:solidFill>
                  <a:srgbClr val="512F7E"/>
                </a:solidFill>
                <a:latin typeface="Lato Bold"/>
                <a:ea typeface="Lato Bold"/>
                <a:cs typeface="Lato Bold"/>
                <a:sym typeface="Lato Bold"/>
              </a:defRPr>
            </a:pPr>
            <a:r>
              <a:rPr dirty="0"/>
              <a:t>77 million </a:t>
            </a:r>
            <a:r>
              <a:rPr lang="en-GB" dirty="0" smtClean="0"/>
              <a:t>Millennials</a:t>
            </a:r>
            <a:endParaRPr sz="2200" dirty="0"/>
          </a:p>
          <a:p>
            <a:pPr marL="228600" indent="-228600" algn="ctr">
              <a:defRPr sz="2000">
                <a:solidFill>
                  <a:srgbClr val="512F7E"/>
                </a:solidFill>
                <a:latin typeface="Lato Bold"/>
                <a:ea typeface="Lato Bold"/>
                <a:cs typeface="Lato Bold"/>
                <a:sym typeface="Lato Bold"/>
              </a:defRPr>
            </a:pPr>
            <a:r>
              <a:rPr dirty="0"/>
              <a:t>60 million Gen X</a:t>
            </a:r>
            <a:endParaRPr sz="2200" dirty="0"/>
          </a:p>
          <a:p>
            <a:pPr marL="228600" indent="-228600" algn="ctr">
              <a:defRPr sz="2000">
                <a:solidFill>
                  <a:srgbClr val="512F7E"/>
                </a:solidFill>
                <a:latin typeface="Lato Bold"/>
                <a:ea typeface="Lato Bold"/>
                <a:cs typeface="Lato Bold"/>
                <a:sym typeface="Lato Bold"/>
              </a:defRPr>
            </a:pPr>
            <a:r>
              <a:rPr dirty="0"/>
              <a:t>70 million Boomers</a:t>
            </a:r>
          </a:p>
        </p:txBody>
      </p:sp>
      <p:sp>
        <p:nvSpPr>
          <p:cNvPr id="150" name="Shape 150"/>
          <p:cNvSpPr/>
          <p:nvPr/>
        </p:nvSpPr>
        <p:spPr>
          <a:xfrm>
            <a:off x="9236051" y="2380431"/>
            <a:ext cx="2533703" cy="1323435"/>
          </a:xfrm>
          <a:prstGeom prst="rect">
            <a:avLst/>
          </a:prstGeom>
          <a:ln w="12700">
            <a:miter lim="400000"/>
          </a:ln>
          <a:extLst>
            <a:ext uri="{C572A759-6A51-4108-AA02-DFA0A04FC94B}">
              <ma14:wrappingTextBoxFlag xmlns:ma14="http://schemas.microsoft.com/office/mac/drawingml/2011/main" xmlns="" val="1"/>
            </a:ext>
          </a:extLst>
        </p:spPr>
        <p:txBody>
          <a:bodyPr wrap="none" lIns="45718" tIns="45718" rIns="45718" bIns="45718">
            <a:spAutoFit/>
          </a:bodyPr>
          <a:lstStyle/>
          <a:p>
            <a:pPr marL="228600" indent="-228600" algn="ctr">
              <a:defRPr sz="2000">
                <a:solidFill>
                  <a:srgbClr val="512F7E"/>
                </a:solidFill>
                <a:latin typeface="Lato Bold"/>
                <a:ea typeface="Lato Bold"/>
                <a:cs typeface="Lato Bold"/>
                <a:sym typeface="Lato Bold"/>
              </a:defRPr>
            </a:pPr>
            <a:r>
              <a:rPr dirty="0"/>
              <a:t>The UK has</a:t>
            </a:r>
          </a:p>
          <a:p>
            <a:pPr marL="228600" indent="-228600" algn="ctr">
              <a:defRPr sz="2000">
                <a:solidFill>
                  <a:srgbClr val="512F7E"/>
                </a:solidFill>
                <a:latin typeface="Lato Bold"/>
                <a:ea typeface="Lato Bold"/>
                <a:cs typeface="Lato Bold"/>
                <a:sym typeface="Lato Bold"/>
              </a:defRPr>
            </a:pPr>
            <a:r>
              <a:rPr dirty="0"/>
              <a:t>16 million </a:t>
            </a:r>
            <a:r>
              <a:rPr lang="en-GB" dirty="0" smtClean="0"/>
              <a:t>Millennials</a:t>
            </a:r>
            <a:endParaRPr sz="2200" dirty="0"/>
          </a:p>
          <a:p>
            <a:pPr marL="228600" indent="-228600" algn="ctr">
              <a:defRPr sz="2000">
                <a:solidFill>
                  <a:srgbClr val="512F7E"/>
                </a:solidFill>
                <a:latin typeface="Lato Bold"/>
                <a:ea typeface="Lato Bold"/>
                <a:cs typeface="Lato Bold"/>
                <a:sym typeface="Lato Bold"/>
              </a:defRPr>
            </a:pPr>
            <a:r>
              <a:rPr dirty="0"/>
              <a:t>13 million Gen X</a:t>
            </a:r>
            <a:endParaRPr sz="2200" dirty="0"/>
          </a:p>
          <a:p>
            <a:pPr marL="228600" indent="-228600" algn="ctr">
              <a:defRPr sz="2000">
                <a:solidFill>
                  <a:srgbClr val="512F7E"/>
                </a:solidFill>
                <a:latin typeface="Lato Bold"/>
                <a:ea typeface="Lato Bold"/>
                <a:cs typeface="Lato Bold"/>
                <a:sym typeface="Lato Bold"/>
              </a:defRPr>
            </a:pPr>
            <a:r>
              <a:rPr dirty="0"/>
              <a:t>16 million Boomers</a:t>
            </a:r>
          </a:p>
        </p:txBody>
      </p:sp>
      <p:sp>
        <p:nvSpPr>
          <p:cNvPr id="151" name="Shape 151"/>
          <p:cNvSpPr/>
          <p:nvPr/>
        </p:nvSpPr>
        <p:spPr>
          <a:xfrm>
            <a:off x="2425572" y="5784428"/>
            <a:ext cx="7340856" cy="646327"/>
          </a:xfrm>
          <a:prstGeom prst="rect">
            <a:avLst/>
          </a:prstGeom>
          <a:solidFill>
            <a:srgbClr val="FFFFFF"/>
          </a:solidFill>
          <a:ln w="38100">
            <a:solidFill>
              <a:srgbClr val="FF0000"/>
            </a:solidFill>
          </a:ln>
          <a:extLst>
            <a:ext uri="{C572A759-6A51-4108-AA02-DFA0A04FC94B}">
              <ma14:wrappingTextBoxFlag xmlns:ma14="http://schemas.microsoft.com/office/mac/drawingml/2011/main" xmlns="" val="1"/>
            </a:ext>
          </a:extLst>
        </p:spPr>
        <p:txBody>
          <a:bodyPr lIns="45718" tIns="45718" rIns="45718" bIns="45718" anchor="ctr">
            <a:spAutoFit/>
          </a:bodyPr>
          <a:lstStyle/>
          <a:p>
            <a:pPr algn="ctr">
              <a:spcBef>
                <a:spcPts val="600"/>
              </a:spcBef>
              <a:defRPr>
                <a:latin typeface="Lato Bold"/>
                <a:ea typeface="Lato Bold"/>
                <a:cs typeface="Lato Bold"/>
                <a:sym typeface="Lato Bold"/>
              </a:defRPr>
            </a:pPr>
            <a:r>
              <a:rPr dirty="0"/>
              <a:t>By </a:t>
            </a:r>
            <a:r>
              <a:rPr dirty="0" smtClean="0"/>
              <a:t>202</a:t>
            </a:r>
            <a:r>
              <a:rPr lang="en-GB" dirty="0"/>
              <a:t>5</a:t>
            </a:r>
            <a:r>
              <a:rPr dirty="0" smtClean="0"/>
              <a:t> </a:t>
            </a:r>
            <a:r>
              <a:rPr dirty="0"/>
              <a:t>Millennials </a:t>
            </a:r>
            <a:r>
              <a:rPr dirty="0" smtClean="0"/>
              <a:t>will </a:t>
            </a:r>
            <a:r>
              <a:rPr dirty="0"/>
              <a:t>comprise </a:t>
            </a:r>
            <a:r>
              <a:rPr lang="en-GB" dirty="0" smtClean="0"/>
              <a:t>75</a:t>
            </a:r>
            <a:r>
              <a:rPr dirty="0" smtClean="0"/>
              <a:t>% </a:t>
            </a:r>
            <a:r>
              <a:rPr dirty="0"/>
              <a:t>of the global workforce</a:t>
            </a:r>
            <a:r>
              <a:rPr i="1" dirty="0">
                <a:latin typeface="Lato Regular"/>
                <a:ea typeface="Lato Regular"/>
                <a:cs typeface="Lato Regular"/>
                <a:sym typeface="Lato Regular"/>
              </a:rPr>
              <a:t> (Source PWC)</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149"/>
                                        </p:tgtEl>
                                        <p:attrNameLst>
                                          <p:attrName>style.visibility</p:attrName>
                                        </p:attrNameLst>
                                      </p:cBhvr>
                                      <p:to>
                                        <p:strVal val="visible"/>
                                      </p:to>
                                    </p:set>
                                    <p:animEffect transition="in" filter="dissolve">
                                      <p:cBhvr>
                                        <p:cTn id="7" dur="1000"/>
                                        <p:tgtEl>
                                          <p:spTgt spid="149"/>
                                        </p:tgtEl>
                                      </p:cBhvr>
                                    </p:animEffect>
                                  </p:childTnLst>
                                </p:cTn>
                              </p:par>
                            </p:childTnLst>
                          </p:cTn>
                        </p:par>
                        <p:par>
                          <p:cTn id="8" fill="hold">
                            <p:stCondLst>
                              <p:cond delay="1000"/>
                            </p:stCondLst>
                            <p:childTnLst>
                              <p:par>
                                <p:cTn id="9" presetID="1" presetClass="entr" presetSubtype="0" fill="hold" grpId="2" nodeType="afterEffect">
                                  <p:stCondLst>
                                    <p:cond delay="0"/>
                                  </p:stCondLst>
                                  <p:iterate>
                                    <p:tmAbs val="0"/>
                                  </p:iterate>
                                  <p:childTnLst>
                                    <p:set>
                                      <p:cBhvr>
                                        <p:cTn id="10" fill="hold"/>
                                        <p:tgtEl>
                                          <p:spTgt spid="14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9" presetClass="entr" fill="hold" grpId="3" nodeType="clickEffect">
                                  <p:stCondLst>
                                    <p:cond delay="0"/>
                                  </p:stCondLst>
                                  <p:iterate>
                                    <p:tmAbs val="0"/>
                                  </p:iterate>
                                  <p:childTnLst>
                                    <p:set>
                                      <p:cBhvr>
                                        <p:cTn id="14" fill="hold"/>
                                        <p:tgtEl>
                                          <p:spTgt spid="150"/>
                                        </p:tgtEl>
                                        <p:attrNameLst>
                                          <p:attrName>style.visibility</p:attrName>
                                        </p:attrNameLst>
                                      </p:cBhvr>
                                      <p:to>
                                        <p:strVal val="visible"/>
                                      </p:to>
                                    </p:set>
                                    <p:animEffect transition="in" filter="dissolve">
                                      <p:cBhvr>
                                        <p:cTn id="15" dur="1000"/>
                                        <p:tgtEl>
                                          <p:spTgt spid="150"/>
                                        </p:tgtEl>
                                      </p:cBhvr>
                                    </p:animEffect>
                                  </p:childTnLst>
                                </p:cTn>
                              </p:par>
                            </p:childTnLst>
                          </p:cTn>
                        </p:par>
                        <p:par>
                          <p:cTn id="16" fill="hold">
                            <p:stCondLst>
                              <p:cond delay="1000"/>
                            </p:stCondLst>
                            <p:childTnLst>
                              <p:par>
                                <p:cTn id="17" presetID="1" presetClass="entr" presetSubtype="0" fill="hold" grpId="4" nodeType="afterEffect">
                                  <p:stCondLst>
                                    <p:cond delay="0"/>
                                  </p:stCondLst>
                                  <p:iterate>
                                    <p:tmAbs val="0"/>
                                  </p:iterate>
                                  <p:childTnLst>
                                    <p:set>
                                      <p:cBhvr>
                                        <p:cTn id="18" fill="hold"/>
                                        <p:tgtEl>
                                          <p:spTgt spid="14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9" presetClass="entr" fill="hold" grpId="5" nodeType="clickEffect">
                                  <p:stCondLst>
                                    <p:cond delay="0"/>
                                  </p:stCondLst>
                                  <p:iterate>
                                    <p:tmAbs val="0"/>
                                  </p:iterate>
                                  <p:childTnLst>
                                    <p:set>
                                      <p:cBhvr>
                                        <p:cTn id="22" fill="hold"/>
                                        <p:tgtEl>
                                          <p:spTgt spid="151"/>
                                        </p:tgtEl>
                                        <p:attrNameLst>
                                          <p:attrName>style.visibility</p:attrName>
                                        </p:attrNameLst>
                                      </p:cBhvr>
                                      <p:to>
                                        <p:strVal val="visible"/>
                                      </p:to>
                                    </p:set>
                                    <p:animEffect transition="in" filter="dissolve">
                                      <p:cBhvr>
                                        <p:cTn id="23" dur="1000"/>
                                        <p:tgtEl>
                                          <p:spTgt spid="1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 grpId="2" animBg="1" advAuto="0"/>
      <p:bldP spid="147" grpId="4" animBg="1" advAuto="0"/>
      <p:bldP spid="149" grpId="1" animBg="1" advAuto="0"/>
      <p:bldP spid="150" grpId="3" animBg="1" advAuto="0"/>
      <p:bldP spid="151" grpId="5"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Shape 155"/>
          <p:cNvSpPr/>
          <p:nvPr/>
        </p:nvSpPr>
        <p:spPr>
          <a:xfrm>
            <a:off x="2262327" y="382147"/>
            <a:ext cx="7667370" cy="434211"/>
          </a:xfrm>
          <a:prstGeom prst="rect">
            <a:avLst/>
          </a:prstGeom>
          <a:ln w="12700">
            <a:miter lim="400000"/>
          </a:ln>
          <a:extLst>
            <a:ext uri="{C572A759-6A51-4108-AA02-DFA0A04FC94B}">
              <ma14:wrappingTextBoxFlag xmlns:ma14="http://schemas.microsoft.com/office/mac/drawingml/2011/main" xmlns="" val="1"/>
            </a:ext>
          </a:extLst>
        </p:spPr>
        <p:txBody>
          <a:bodyPr wrap="none" lIns="45718" tIns="45718" rIns="45718" bIns="45718">
            <a:spAutoFit/>
          </a:bodyPr>
          <a:lstStyle>
            <a:lvl1pPr algn="ctr">
              <a:lnSpc>
                <a:spcPct val="90000"/>
              </a:lnSpc>
              <a:defRPr sz="3000">
                <a:solidFill>
                  <a:srgbClr val="512F7E"/>
                </a:solidFill>
                <a:latin typeface="Gotham Medium"/>
                <a:ea typeface="Gotham Medium"/>
                <a:cs typeface="Gotham Medium"/>
                <a:sym typeface="Gotham Medium"/>
              </a:defRPr>
            </a:lvl1pPr>
          </a:lstStyle>
          <a:p>
            <a:r>
              <a:rPr dirty="0"/>
              <a:t>Three Factors Impact Every Generation</a:t>
            </a:r>
          </a:p>
        </p:txBody>
      </p:sp>
      <p:pic>
        <p:nvPicPr>
          <p:cNvPr id="156" name="image9.png"/>
          <p:cNvPicPr>
            <a:picLocks noChangeAspect="1"/>
          </p:cNvPicPr>
          <p:nvPr/>
        </p:nvPicPr>
        <p:blipFill>
          <a:blip r:embed="rId3">
            <a:extLst/>
          </a:blip>
          <a:stretch>
            <a:fillRect/>
          </a:stretch>
        </p:blipFill>
        <p:spPr>
          <a:xfrm>
            <a:off x="2441306" y="4115170"/>
            <a:ext cx="3237261" cy="1917967"/>
          </a:xfrm>
          <a:prstGeom prst="rect">
            <a:avLst/>
          </a:prstGeom>
          <a:ln w="12700">
            <a:miter lim="400000"/>
          </a:ln>
        </p:spPr>
      </p:pic>
      <p:pic>
        <p:nvPicPr>
          <p:cNvPr id="157" name="image10.png"/>
          <p:cNvPicPr>
            <a:picLocks noChangeAspect="1"/>
          </p:cNvPicPr>
          <p:nvPr/>
        </p:nvPicPr>
        <p:blipFill>
          <a:blip r:embed="rId4">
            <a:extLst/>
          </a:blip>
          <a:stretch>
            <a:fillRect/>
          </a:stretch>
        </p:blipFill>
        <p:spPr>
          <a:xfrm>
            <a:off x="6628746" y="1319847"/>
            <a:ext cx="2577748" cy="4587776"/>
          </a:xfrm>
          <a:prstGeom prst="rect">
            <a:avLst/>
          </a:prstGeom>
          <a:ln w="12700">
            <a:miter lim="400000"/>
          </a:ln>
        </p:spPr>
      </p:pic>
      <p:pic>
        <p:nvPicPr>
          <p:cNvPr id="158" name="image11.png"/>
          <p:cNvPicPr>
            <a:picLocks noChangeAspect="1"/>
          </p:cNvPicPr>
          <p:nvPr/>
        </p:nvPicPr>
        <p:blipFill>
          <a:blip r:embed="rId5">
            <a:extLst/>
          </a:blip>
          <a:srcRect l="9308" t="9308" r="9308" b="9308"/>
          <a:stretch>
            <a:fillRect/>
          </a:stretch>
        </p:blipFill>
        <p:spPr>
          <a:xfrm>
            <a:off x="2441281" y="1321418"/>
            <a:ext cx="3237162" cy="2154184"/>
          </a:xfrm>
          <a:prstGeom prst="rect">
            <a:avLst/>
          </a:prstGeom>
          <a:ln w="12700">
            <a:miter lim="400000"/>
          </a:ln>
        </p:spPr>
      </p:pic>
      <p:sp>
        <p:nvSpPr>
          <p:cNvPr id="159" name="Shape 159"/>
          <p:cNvSpPr/>
          <p:nvPr/>
        </p:nvSpPr>
        <p:spPr>
          <a:xfrm>
            <a:off x="1028216" y="2194068"/>
            <a:ext cx="1157470" cy="408939"/>
          </a:xfrm>
          <a:prstGeom prst="rect">
            <a:avLst/>
          </a:prstGeom>
          <a:ln w="12700">
            <a:miter lim="400000"/>
          </a:ln>
          <a:extLst>
            <a:ext uri="{C572A759-6A51-4108-AA02-DFA0A04FC94B}">
              <ma14:wrappingTextBoxFlag xmlns:ma14="http://schemas.microsoft.com/office/mac/drawingml/2011/main" xmlns="" val="1"/>
            </a:ext>
          </a:extLst>
        </p:spPr>
        <p:txBody>
          <a:bodyPr wrap="none" lIns="45718" tIns="45718" rIns="45718" bIns="45718">
            <a:spAutoFit/>
          </a:bodyPr>
          <a:lstStyle>
            <a:lvl1pPr>
              <a:defRPr sz="2100">
                <a:latin typeface="Lato Bold"/>
                <a:ea typeface="Lato Bold"/>
                <a:cs typeface="Lato Bold"/>
                <a:sym typeface="Lato Bold"/>
              </a:defRPr>
            </a:lvl1pPr>
          </a:lstStyle>
          <a:p>
            <a:r>
              <a:rPr dirty="0"/>
              <a:t>Lifecycle</a:t>
            </a:r>
          </a:p>
        </p:txBody>
      </p:sp>
      <p:sp>
        <p:nvSpPr>
          <p:cNvPr id="160" name="Shape 160"/>
          <p:cNvSpPr/>
          <p:nvPr/>
        </p:nvSpPr>
        <p:spPr>
          <a:xfrm>
            <a:off x="1046018" y="4895084"/>
            <a:ext cx="1093729" cy="408939"/>
          </a:xfrm>
          <a:prstGeom prst="rect">
            <a:avLst/>
          </a:prstGeom>
          <a:ln w="12700">
            <a:miter lim="400000"/>
          </a:ln>
          <a:extLst>
            <a:ext uri="{C572A759-6A51-4108-AA02-DFA0A04FC94B}">
              <ma14:wrappingTextBoxFlag xmlns:ma14="http://schemas.microsoft.com/office/mac/drawingml/2011/main" xmlns="" val="1"/>
            </a:ext>
          </a:extLst>
        </p:spPr>
        <p:txBody>
          <a:bodyPr wrap="none" lIns="45718" tIns="45718" rIns="45718" bIns="45718">
            <a:spAutoFit/>
          </a:bodyPr>
          <a:lstStyle>
            <a:lvl1pPr algn="ctr">
              <a:defRPr sz="2100">
                <a:latin typeface="Lato Bold"/>
                <a:ea typeface="Lato Bold"/>
                <a:cs typeface="Lato Bold"/>
                <a:sym typeface="Lato Bold"/>
              </a:defRPr>
            </a:lvl1pPr>
          </a:lstStyle>
          <a:p>
            <a:r>
              <a:rPr dirty="0"/>
              <a:t>Periodic</a:t>
            </a:r>
          </a:p>
        </p:txBody>
      </p:sp>
      <p:sp>
        <p:nvSpPr>
          <p:cNvPr id="161" name="Shape 161"/>
          <p:cNvSpPr/>
          <p:nvPr/>
        </p:nvSpPr>
        <p:spPr>
          <a:xfrm>
            <a:off x="9491620" y="3409266"/>
            <a:ext cx="949979" cy="408939"/>
          </a:xfrm>
          <a:prstGeom prst="rect">
            <a:avLst/>
          </a:prstGeom>
          <a:ln w="12700">
            <a:miter lim="400000"/>
          </a:ln>
          <a:extLst>
            <a:ext uri="{C572A759-6A51-4108-AA02-DFA0A04FC94B}">
              <ma14:wrappingTextBoxFlag xmlns:ma14="http://schemas.microsoft.com/office/mac/drawingml/2011/main" xmlns="" val="1"/>
            </a:ext>
          </a:extLst>
        </p:spPr>
        <p:txBody>
          <a:bodyPr wrap="none" lIns="45718" tIns="45718" rIns="45718" bIns="45718">
            <a:spAutoFit/>
          </a:bodyPr>
          <a:lstStyle>
            <a:lvl1pPr>
              <a:defRPr sz="2100">
                <a:latin typeface="Lato Bold"/>
                <a:ea typeface="Lato Bold"/>
                <a:cs typeface="Lato Bold"/>
                <a:sym typeface="Lato Bold"/>
              </a:defRPr>
            </a:lvl1pPr>
          </a:lstStyle>
          <a:p>
            <a:r>
              <a:rPr dirty="0"/>
              <a:t>Cohort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159"/>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2" nodeType="afterEffect">
                                  <p:stCondLst>
                                    <p:cond delay="0"/>
                                  </p:stCondLst>
                                  <p:iterate>
                                    <p:tmAbs val="0"/>
                                  </p:iterate>
                                  <p:childTnLst>
                                    <p:set>
                                      <p:cBhvr>
                                        <p:cTn id="9" fill="hold"/>
                                        <p:tgtEl>
                                          <p:spTgt spid="158"/>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3" nodeType="clickEffect">
                                  <p:stCondLst>
                                    <p:cond delay="0"/>
                                  </p:stCondLst>
                                  <p:iterate>
                                    <p:tmAbs val="0"/>
                                  </p:iterate>
                                  <p:childTnLst>
                                    <p:set>
                                      <p:cBhvr>
                                        <p:cTn id="13" fill="hold"/>
                                        <p:tgtEl>
                                          <p:spTgt spid="160"/>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grpId="4" nodeType="afterEffect">
                                  <p:stCondLst>
                                    <p:cond delay="0"/>
                                  </p:stCondLst>
                                  <p:iterate>
                                    <p:tmAbs val="0"/>
                                  </p:iterate>
                                  <p:childTnLst>
                                    <p:set>
                                      <p:cBhvr>
                                        <p:cTn id="16" fill="hold"/>
                                        <p:tgtEl>
                                          <p:spTgt spid="15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5" nodeType="clickEffect">
                                  <p:stCondLst>
                                    <p:cond delay="0"/>
                                  </p:stCondLst>
                                  <p:iterate>
                                    <p:tmAbs val="0"/>
                                  </p:iterate>
                                  <p:childTnLst>
                                    <p:set>
                                      <p:cBhvr>
                                        <p:cTn id="20" fill="hold"/>
                                        <p:tgtEl>
                                          <p:spTgt spid="161"/>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grpId="6" nodeType="afterEffect">
                                  <p:stCondLst>
                                    <p:cond delay="0"/>
                                  </p:stCondLst>
                                  <p:iterate>
                                    <p:tmAbs val="0"/>
                                  </p:iterate>
                                  <p:childTnLst>
                                    <p:set>
                                      <p:cBhvr>
                                        <p:cTn id="23" fill="hold"/>
                                        <p:tgtEl>
                                          <p:spTgt spid="1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 grpId="4" animBg="1" advAuto="0"/>
      <p:bldP spid="157" grpId="6" animBg="1" advAuto="0"/>
      <p:bldP spid="158" grpId="2" animBg="1" advAuto="0"/>
      <p:bldP spid="159" grpId="1" animBg="1" advAuto="0"/>
      <p:bldP spid="160" grpId="3" animBg="1" advAuto="0"/>
      <p:bldP spid="161" grpId="5"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9839" y="614876"/>
            <a:ext cx="11707321" cy="6247862"/>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R="0" algn="l" defTabSz="914400" rtl="0" fontAlgn="auto" latinLnBrk="0" hangingPunct="0">
              <a:lnSpc>
                <a:spcPct val="100000"/>
              </a:lnSpc>
              <a:spcBef>
                <a:spcPts val="0"/>
              </a:spcBef>
              <a:spcAft>
                <a:spcPts val="0"/>
              </a:spcAft>
              <a:buClrTx/>
              <a:buSzTx/>
              <a:tabLst/>
            </a:pPr>
            <a:endParaRPr kumimoji="0" lang="en-GB" sz="2000" b="0" i="0" u="none" strike="noStrike" cap="none" spc="0" normalizeH="0" baseline="0" dirty="0" smtClean="0">
              <a:ln>
                <a:noFill/>
              </a:ln>
              <a:solidFill>
                <a:srgbClr val="000000"/>
              </a:solidFill>
              <a:effectLst/>
              <a:uFillTx/>
              <a:latin typeface="Open Sans" panose="020B0606030504020204" pitchFamily="34" charset="0"/>
              <a:ea typeface="Open Sans" panose="020B0606030504020204" pitchFamily="34" charset="0"/>
              <a:cs typeface="Open Sans" panose="020B0606030504020204" pitchFamily="34" charset="0"/>
              <a:sym typeface="Calibri"/>
            </a:endParaRPr>
          </a:p>
          <a:p>
            <a:pPr marL="457200" indent="-457200">
              <a:buFont typeface="+mj-lt"/>
              <a:buAutoNum type="arabicPeriod"/>
            </a:pPr>
            <a:r>
              <a:rPr lang="en-GB" sz="2000" dirty="0" smtClean="0">
                <a:latin typeface="Open Sans" panose="020B0606030504020204" pitchFamily="34" charset="0"/>
                <a:ea typeface="Open Sans" panose="020B0606030504020204" pitchFamily="34" charset="0"/>
                <a:cs typeface="Open Sans" panose="020B0606030504020204" pitchFamily="34" charset="0"/>
              </a:rPr>
              <a:t>Lifecycle Factors – these factors describe </a:t>
            </a:r>
            <a:r>
              <a:rPr lang="en-GB" sz="2000" dirty="0">
                <a:latin typeface="Open Sans" panose="020B0606030504020204" pitchFamily="34" charset="0"/>
                <a:ea typeface="Open Sans" panose="020B0606030504020204" pitchFamily="34" charset="0"/>
                <a:cs typeface="Open Sans" panose="020B0606030504020204" pitchFamily="34" charset="0"/>
              </a:rPr>
              <a:t>behaviours that change with age, no matter when people are born or where they live – such as </a:t>
            </a:r>
            <a:r>
              <a:rPr lang="en-GB" sz="2000" dirty="0" smtClean="0">
                <a:latin typeface="Open Sans" panose="020B0606030504020204" pitchFamily="34" charset="0"/>
                <a:ea typeface="Open Sans" panose="020B0606030504020204" pitchFamily="34" charset="0"/>
                <a:cs typeface="Open Sans" panose="020B0606030504020204" pitchFamily="34" charset="0"/>
              </a:rPr>
              <a:t>a small child being unable to drive a car or run a business – or voting </a:t>
            </a:r>
            <a:r>
              <a:rPr lang="en-GB" sz="2000" dirty="0">
                <a:latin typeface="Open Sans" panose="020B0606030504020204" pitchFamily="34" charset="0"/>
                <a:ea typeface="Open Sans" panose="020B0606030504020204" pitchFamily="34" charset="0"/>
                <a:cs typeface="Open Sans" panose="020B0606030504020204" pitchFamily="34" charset="0"/>
              </a:rPr>
              <a:t>participation which may diminish among the elderly because physically </a:t>
            </a:r>
            <a:r>
              <a:rPr lang="en-GB" sz="2000" dirty="0" smtClean="0">
                <a:latin typeface="Open Sans" panose="020B0606030504020204" pitchFamily="34" charset="0"/>
                <a:ea typeface="Open Sans" panose="020B0606030504020204" pitchFamily="34" charset="0"/>
                <a:cs typeface="Open Sans" panose="020B0606030504020204" pitchFamily="34" charset="0"/>
              </a:rPr>
              <a:t>or psychologically it becomes more difficult or less interesting etc.</a:t>
            </a:r>
          </a:p>
          <a:p>
            <a:pPr marL="457200" indent="-457200">
              <a:buFont typeface="+mj-lt"/>
              <a:buAutoNum type="arabicPeriod"/>
            </a:pPr>
            <a:endParaRPr lang="en-GB" sz="2000" dirty="0">
              <a:latin typeface="Open Sans" panose="020B0606030504020204" pitchFamily="34" charset="0"/>
              <a:ea typeface="Open Sans" panose="020B0606030504020204" pitchFamily="34" charset="0"/>
              <a:cs typeface="Open Sans" panose="020B0606030504020204" pitchFamily="34" charset="0"/>
            </a:endParaRPr>
          </a:p>
          <a:p>
            <a:pPr marL="457200" indent="-457200">
              <a:buFont typeface="+mj-lt"/>
              <a:buAutoNum type="arabicPeriod"/>
            </a:pPr>
            <a:r>
              <a:rPr lang="en-GB" sz="2000" dirty="0">
                <a:latin typeface="Open Sans" panose="020B0606030504020204" pitchFamily="34" charset="0"/>
                <a:ea typeface="Open Sans" panose="020B0606030504020204" pitchFamily="34" charset="0"/>
                <a:cs typeface="Open Sans" panose="020B0606030504020204" pitchFamily="34" charset="0"/>
              </a:rPr>
              <a:t>Periodic Factors – these are factors that refer to contemporary behaviours shared by </a:t>
            </a:r>
            <a:r>
              <a:rPr lang="en-GB" sz="2000" dirty="0" smtClean="0">
                <a:latin typeface="Open Sans" panose="020B0606030504020204" pitchFamily="34" charset="0"/>
                <a:ea typeface="Open Sans" panose="020B0606030504020204" pitchFamily="34" charset="0"/>
                <a:cs typeface="Open Sans" panose="020B0606030504020204" pitchFamily="34" charset="0"/>
              </a:rPr>
              <a:t>more than 1 generation </a:t>
            </a:r>
            <a:r>
              <a:rPr lang="en-GB" sz="2000" dirty="0">
                <a:latin typeface="Open Sans" panose="020B0606030504020204" pitchFamily="34" charset="0"/>
                <a:ea typeface="Open Sans" panose="020B0606030504020204" pitchFamily="34" charset="0"/>
                <a:cs typeface="Open Sans" panose="020B0606030504020204" pitchFamily="34" charset="0"/>
              </a:rPr>
              <a:t>– i.e. like </a:t>
            </a:r>
            <a:r>
              <a:rPr lang="en-GB" sz="2000" dirty="0" smtClean="0">
                <a:latin typeface="Open Sans" panose="020B0606030504020204" pitchFamily="34" charset="0"/>
                <a:ea typeface="Open Sans" panose="020B0606030504020204" pitchFamily="34" charset="0"/>
                <a:cs typeface="Open Sans" panose="020B0606030504020204" pitchFamily="34" charset="0"/>
              </a:rPr>
              <a:t>political or economic challenges or today’s </a:t>
            </a:r>
            <a:r>
              <a:rPr lang="en-GB" sz="2000" dirty="0">
                <a:latin typeface="Open Sans" panose="020B0606030504020204" pitchFamily="34" charset="0"/>
                <a:ea typeface="Open Sans" panose="020B0606030504020204" pitchFamily="34" charset="0"/>
                <a:cs typeface="Open Sans" panose="020B0606030504020204" pitchFamily="34" charset="0"/>
              </a:rPr>
              <a:t>technology – which </a:t>
            </a:r>
            <a:r>
              <a:rPr lang="en-GB" sz="2000" dirty="0" smtClean="0">
                <a:latin typeface="Open Sans" panose="020B0606030504020204" pitchFamily="34" charset="0"/>
                <a:ea typeface="Open Sans" panose="020B0606030504020204" pitchFamily="34" charset="0"/>
                <a:cs typeface="Open Sans" panose="020B0606030504020204" pitchFamily="34" charset="0"/>
              </a:rPr>
              <a:t>the a number of generations may use; for example </a:t>
            </a:r>
            <a:r>
              <a:rPr lang="en-GB" sz="2000" dirty="0">
                <a:latin typeface="Open Sans" panose="020B0606030504020204" pitchFamily="34" charset="0"/>
                <a:ea typeface="Open Sans" panose="020B0606030504020204" pitchFamily="34" charset="0"/>
                <a:cs typeface="Open Sans" panose="020B0606030504020204" pitchFamily="34" charset="0"/>
              </a:rPr>
              <a:t>from SATNAVs to computers </a:t>
            </a:r>
            <a:r>
              <a:rPr lang="en-GB" sz="2000" dirty="0" smtClean="0">
                <a:latin typeface="Open Sans" panose="020B0606030504020204" pitchFamily="34" charset="0"/>
                <a:ea typeface="Open Sans" panose="020B0606030504020204" pitchFamily="34" charset="0"/>
                <a:cs typeface="Open Sans" panose="020B0606030504020204" pitchFamily="34" charset="0"/>
              </a:rPr>
              <a:t>to mobiles etc</a:t>
            </a:r>
            <a:r>
              <a:rPr lang="en-GB" sz="2000" dirty="0">
                <a:latin typeface="Open Sans" panose="020B0606030504020204" pitchFamily="34" charset="0"/>
                <a:ea typeface="Open Sans" panose="020B0606030504020204" pitchFamily="34" charset="0"/>
                <a:cs typeface="Open Sans" panose="020B0606030504020204" pitchFamily="34" charset="0"/>
              </a:rPr>
              <a:t>.</a:t>
            </a:r>
          </a:p>
          <a:p>
            <a:pPr marL="457200" indent="-457200">
              <a:buFont typeface="+mj-lt"/>
              <a:buAutoNum type="arabicPeriod"/>
            </a:pPr>
            <a:endParaRPr lang="en-GB" sz="2000" dirty="0" smtClean="0">
              <a:latin typeface="Open Sans" panose="020B0606030504020204" pitchFamily="34" charset="0"/>
              <a:ea typeface="Open Sans" panose="020B0606030504020204" pitchFamily="34" charset="0"/>
              <a:cs typeface="Open Sans" panose="020B0606030504020204" pitchFamily="34" charset="0"/>
            </a:endParaRPr>
          </a:p>
          <a:p>
            <a:pPr marL="457200" indent="-457200">
              <a:buFont typeface="+mj-lt"/>
              <a:buAutoNum type="arabicPeriod"/>
            </a:pPr>
            <a:r>
              <a:rPr kumimoji="0" lang="en-GB" sz="2000" b="0" i="0" u="none" strike="noStrike" cap="none" spc="0" normalizeH="0" baseline="0" dirty="0" smtClean="0">
                <a:ln>
                  <a:noFill/>
                </a:ln>
                <a:solidFill>
                  <a:srgbClr val="000000"/>
                </a:solidFill>
                <a:effectLst/>
                <a:uFillTx/>
                <a:latin typeface="Open Sans" panose="020B0606030504020204" pitchFamily="34" charset="0"/>
                <a:ea typeface="Open Sans" panose="020B0606030504020204" pitchFamily="34" charset="0"/>
                <a:cs typeface="Open Sans" panose="020B0606030504020204" pitchFamily="34" charset="0"/>
                <a:sym typeface="Calibri"/>
              </a:rPr>
              <a:t>Cohort</a:t>
            </a:r>
            <a:r>
              <a:rPr kumimoji="0" lang="en-GB" sz="2000" b="0" i="0" u="none" strike="noStrike" cap="none" spc="0" normalizeH="0" dirty="0" smtClean="0">
                <a:ln>
                  <a:noFill/>
                </a:ln>
                <a:solidFill>
                  <a:srgbClr val="000000"/>
                </a:solidFill>
                <a:effectLst/>
                <a:uFillTx/>
                <a:latin typeface="Open Sans" panose="020B0606030504020204" pitchFamily="34" charset="0"/>
                <a:ea typeface="Open Sans" panose="020B0606030504020204" pitchFamily="34" charset="0"/>
                <a:cs typeface="Open Sans" panose="020B0606030504020204" pitchFamily="34" charset="0"/>
                <a:sym typeface="Calibri"/>
              </a:rPr>
              <a:t> Factors – these are factors which relate to </a:t>
            </a:r>
            <a:r>
              <a:rPr lang="en-GB" sz="2000" dirty="0" smtClean="0">
                <a:latin typeface="Open Sans" panose="020B0606030504020204" pitchFamily="34" charset="0"/>
                <a:ea typeface="Open Sans" panose="020B0606030504020204" pitchFamily="34" charset="0"/>
                <a:cs typeface="Open Sans" panose="020B0606030504020204" pitchFamily="34" charset="0"/>
              </a:rPr>
              <a:t>the </a:t>
            </a:r>
            <a:r>
              <a:rPr lang="en-GB" sz="2000" dirty="0">
                <a:latin typeface="Open Sans" panose="020B0606030504020204" pitchFamily="34" charset="0"/>
                <a:ea typeface="Open Sans" panose="020B0606030504020204" pitchFamily="34" charset="0"/>
                <a:cs typeface="Open Sans" panose="020B0606030504020204" pitchFamily="34" charset="0"/>
              </a:rPr>
              <a:t>behaviours and outlooks of a particular generation – where, as societies change, the generations that follow the previous ones grow up in circumstances that are different from their </a:t>
            </a:r>
            <a:r>
              <a:rPr lang="en-GB" sz="2000" dirty="0" smtClean="0">
                <a:latin typeface="Open Sans" panose="020B0606030504020204" pitchFamily="34" charset="0"/>
                <a:ea typeface="Open Sans" panose="020B0606030504020204" pitchFamily="34" charset="0"/>
                <a:cs typeface="Open Sans" panose="020B0606030504020204" pitchFamily="34" charset="0"/>
              </a:rPr>
              <a:t>elders. For example, a particular cohort factor impacting Millennials is that they are now half as wealthy as Generation X were when they were their age. Buying cars and houses and other big purchases is now far more difficult for Millennials.  Also, Millennials tend not to save nowadays whereas previous generations do. And currently Millennnials and Zillennials tend to be the majority users of Snapchat. When it becomes more widely used, Snapchat will become a Periodic Factor.</a:t>
            </a:r>
            <a:endParaRPr kumimoji="0" lang="en-GB" sz="2000" b="0" i="0" u="none" strike="noStrike" cap="none" spc="0" normalizeH="0" dirty="0">
              <a:ln>
                <a:noFill/>
              </a:ln>
              <a:solidFill>
                <a:srgbClr val="000000"/>
              </a:solidFill>
              <a:effectLst/>
              <a:uFillTx/>
              <a:latin typeface="Open Sans" panose="020B0606030504020204" pitchFamily="34" charset="0"/>
              <a:ea typeface="Open Sans" panose="020B0606030504020204" pitchFamily="34" charset="0"/>
              <a:cs typeface="Open Sans" panose="020B0606030504020204" pitchFamily="34" charset="0"/>
              <a:sym typeface="Calibri"/>
            </a:endParaRPr>
          </a:p>
          <a:p>
            <a:pPr marL="457200" marR="0" indent="-457200" algn="l" defTabSz="914400" rtl="0" fontAlgn="auto" latinLnBrk="0" hangingPunct="0">
              <a:lnSpc>
                <a:spcPct val="100000"/>
              </a:lnSpc>
              <a:spcBef>
                <a:spcPts val="0"/>
              </a:spcBef>
              <a:spcAft>
                <a:spcPts val="0"/>
              </a:spcAft>
              <a:buClrTx/>
              <a:buSzTx/>
              <a:buFont typeface="+mj-lt"/>
              <a:buAutoNum type="arabicPeriod"/>
              <a:tabLst/>
            </a:pPr>
            <a:endParaRPr lang="en-GB" sz="2000" dirty="0" smtClean="0">
              <a:latin typeface="Open Sans" panose="020B0606030504020204" pitchFamily="34" charset="0"/>
              <a:ea typeface="Open Sans" panose="020B0606030504020204" pitchFamily="34" charset="0"/>
              <a:cs typeface="Open Sans" panose="020B0606030504020204" pitchFamily="34" charset="0"/>
            </a:endParaRPr>
          </a:p>
          <a:p>
            <a:pPr marL="342900" marR="0" indent="-342900" algn="l" defTabSz="914400" rtl="0" fontAlgn="auto" latinLnBrk="0" hangingPunct="0">
              <a:lnSpc>
                <a:spcPct val="100000"/>
              </a:lnSpc>
              <a:spcBef>
                <a:spcPts val="0"/>
              </a:spcBef>
              <a:spcAft>
                <a:spcPts val="0"/>
              </a:spcAft>
              <a:buClrTx/>
              <a:buSzTx/>
              <a:buFont typeface="Wingdings" panose="05000000000000000000" pitchFamily="2" charset="2"/>
              <a:buChar char="§"/>
              <a:tabLst/>
            </a:pPr>
            <a:endParaRPr kumimoji="0" lang="en-GB" sz="2000" b="0" i="0" u="none" strike="noStrike" cap="none" spc="0" normalizeH="0" dirty="0" smtClean="0">
              <a:ln>
                <a:noFill/>
              </a:ln>
              <a:solidFill>
                <a:srgbClr val="000000"/>
              </a:solidFill>
              <a:effectLst/>
              <a:uFillTx/>
              <a:latin typeface="Open Sans" panose="020B0606030504020204" pitchFamily="34" charset="0"/>
              <a:ea typeface="Open Sans" panose="020B0606030504020204" pitchFamily="34" charset="0"/>
              <a:cs typeface="Open Sans" panose="020B0606030504020204" pitchFamily="34" charset="0"/>
              <a:sym typeface="Calibri"/>
            </a:endParaRPr>
          </a:p>
        </p:txBody>
      </p:sp>
      <p:pic>
        <p:nvPicPr>
          <p:cNvPr id="4" name="image1.jpeg"/>
          <p:cNvPicPr>
            <a:picLocks noChangeAspect="1"/>
          </p:cNvPicPr>
          <p:nvPr/>
        </p:nvPicPr>
        <p:blipFill>
          <a:blip r:embed="rId2">
            <a:extLst/>
          </a:blip>
          <a:stretch>
            <a:fillRect/>
          </a:stretch>
        </p:blipFill>
        <p:spPr>
          <a:xfrm>
            <a:off x="10416479" y="6093295"/>
            <a:ext cx="1474840" cy="385994"/>
          </a:xfrm>
          <a:prstGeom prst="rect">
            <a:avLst/>
          </a:prstGeom>
          <a:ln w="12700">
            <a:miter lim="400000"/>
          </a:ln>
        </p:spPr>
      </p:pic>
      <p:sp>
        <p:nvSpPr>
          <p:cNvPr id="6" name="Shape 131"/>
          <p:cNvSpPr/>
          <p:nvPr/>
        </p:nvSpPr>
        <p:spPr>
          <a:xfrm>
            <a:off x="2407025" y="382147"/>
            <a:ext cx="7377978" cy="507827"/>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p>
            <a:pPr algn="ctr">
              <a:lnSpc>
                <a:spcPct val="90000"/>
              </a:lnSpc>
              <a:defRPr sz="2600">
                <a:solidFill>
                  <a:srgbClr val="512F7E"/>
                </a:solidFill>
                <a:latin typeface="Gotham Medium"/>
                <a:ea typeface="Gotham Medium"/>
                <a:cs typeface="Gotham Medium"/>
                <a:sym typeface="Gotham Medium"/>
              </a:defRPr>
            </a:pPr>
            <a:r>
              <a:rPr lang="en-GB" sz="3000" dirty="0" smtClean="0"/>
              <a:t>Three factors impact each generation</a:t>
            </a:r>
            <a:endParaRPr sz="3000" dirty="0"/>
          </a:p>
        </p:txBody>
      </p:sp>
    </p:spTree>
    <p:extLst>
      <p:ext uri="{BB962C8B-B14F-4D97-AF65-F5344CB8AC3E}">
        <p14:creationId xmlns:p14="http://schemas.microsoft.com/office/powerpoint/2010/main" val="2831007161"/>
      </p:ext>
    </p:extLst>
  </p:cSld>
  <p:clrMapOvr>
    <a:masterClrMapping/>
  </p:clrMapOvr>
  <p:transition spd="slow"/>
  <p:timing>
    <p:tnLst>
      <p:par>
        <p:cTn id="1" dur="indefinite" restart="never" fill="hold"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5" name="image9.png"/>
          <p:cNvPicPr>
            <a:picLocks noChangeAspect="1"/>
          </p:cNvPicPr>
          <p:nvPr/>
        </p:nvPicPr>
        <p:blipFill>
          <a:blip r:embed="rId2">
            <a:extLst/>
          </a:blip>
          <a:stretch>
            <a:fillRect/>
          </a:stretch>
        </p:blipFill>
        <p:spPr>
          <a:xfrm>
            <a:off x="10967574" y="5015101"/>
            <a:ext cx="1221923" cy="1842899"/>
          </a:xfrm>
          <a:prstGeom prst="rect">
            <a:avLst/>
          </a:prstGeom>
          <a:ln>
            <a:solidFill>
              <a:srgbClr val="000000"/>
            </a:solidFill>
          </a:ln>
        </p:spPr>
      </p:pic>
      <p:sp>
        <p:nvSpPr>
          <p:cNvPr id="327" name="Shape 327"/>
          <p:cNvSpPr/>
          <p:nvPr/>
        </p:nvSpPr>
        <p:spPr>
          <a:xfrm>
            <a:off x="122422" y="791436"/>
            <a:ext cx="11959650" cy="5170646"/>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lvl1pPr marL="457200" indent="-457200" defTabSz="457200">
              <a:tabLst>
                <a:tab pos="139700" algn="l"/>
                <a:tab pos="457200" algn="l"/>
              </a:tabLst>
              <a:defRPr sz="2200">
                <a:latin typeface="+mj-lt"/>
                <a:ea typeface="+mj-ea"/>
                <a:cs typeface="+mj-cs"/>
                <a:sym typeface="Helvetica"/>
              </a:defRPr>
            </a:lvl1pPr>
          </a:lstStyle>
          <a:p>
            <a:pPr marL="342900" lvl="0" indent="-342900">
              <a:buFont typeface="Wingdings" panose="05000000000000000000" pitchFamily="2" charset="2"/>
              <a:buChar char="§"/>
            </a:pPr>
            <a:r>
              <a:rPr lang="en-GB" dirty="0" smtClean="0">
                <a:latin typeface="+mn-lt"/>
              </a:rPr>
              <a:t>Baby Boomers are called Boomers due to the boom in birth rate after WWII</a:t>
            </a:r>
            <a:r>
              <a:rPr lang="en-GB" dirty="0">
                <a:latin typeface="+mn-lt"/>
              </a:rPr>
              <a:t>. </a:t>
            </a:r>
          </a:p>
          <a:p>
            <a:pPr marL="342900" lvl="0" indent="-342900">
              <a:buFont typeface="Wingdings" panose="05000000000000000000" pitchFamily="2" charset="2"/>
              <a:buChar char="§"/>
            </a:pPr>
            <a:r>
              <a:rPr lang="en-GB" dirty="0">
                <a:latin typeface="+mn-lt"/>
              </a:rPr>
              <a:t>1</a:t>
            </a:r>
            <a:r>
              <a:rPr lang="en-GB" baseline="30000" dirty="0">
                <a:latin typeface="+mn-lt"/>
              </a:rPr>
              <a:t>st</a:t>
            </a:r>
            <a:r>
              <a:rPr lang="en-GB" dirty="0">
                <a:latin typeface="+mn-lt"/>
              </a:rPr>
              <a:t> generation to wear own clothes and 1</a:t>
            </a:r>
            <a:r>
              <a:rPr lang="en-GB" baseline="30000" dirty="0">
                <a:latin typeface="+mn-lt"/>
              </a:rPr>
              <a:t>st</a:t>
            </a:r>
            <a:r>
              <a:rPr lang="en-GB" dirty="0">
                <a:latin typeface="+mn-lt"/>
              </a:rPr>
              <a:t> youth </a:t>
            </a:r>
            <a:r>
              <a:rPr lang="en-GB" dirty="0" smtClean="0">
                <a:latin typeface="+mn-lt"/>
              </a:rPr>
              <a:t>culture with free love/sexual revolution, anything is possible and the start of more tolerance and diversity. Today Boomers still drinks the most alcohol. </a:t>
            </a:r>
          </a:p>
          <a:p>
            <a:pPr marL="342900" lvl="0" indent="-342900">
              <a:buFont typeface="Wingdings" panose="05000000000000000000" pitchFamily="2" charset="2"/>
              <a:buChar char="§"/>
            </a:pPr>
            <a:r>
              <a:rPr lang="en-GB" dirty="0" smtClean="0">
                <a:latin typeface="+mn-lt"/>
              </a:rPr>
              <a:t>The first “learning generation” with better education than parents. Circa 16% got to University.</a:t>
            </a:r>
            <a:endParaRPr lang="en-GB" dirty="0">
              <a:latin typeface="+mn-lt"/>
            </a:endParaRPr>
          </a:p>
          <a:p>
            <a:pPr marL="342900" lvl="0" indent="-342900">
              <a:buFont typeface="Wingdings" panose="05000000000000000000" pitchFamily="2" charset="2"/>
              <a:buChar char="§"/>
            </a:pPr>
            <a:r>
              <a:rPr lang="en-GB" dirty="0" smtClean="0">
                <a:latin typeface="+mn-lt"/>
              </a:rPr>
              <a:t>Post-war gloom became boom providing TV</a:t>
            </a:r>
            <a:r>
              <a:rPr lang="en-GB" dirty="0">
                <a:latin typeface="+mn-lt"/>
              </a:rPr>
              <a:t>, </a:t>
            </a:r>
            <a:r>
              <a:rPr lang="en-GB" dirty="0" smtClean="0">
                <a:latin typeface="+mn-lt"/>
              </a:rPr>
              <a:t>free NHS</a:t>
            </a:r>
            <a:r>
              <a:rPr lang="en-GB" dirty="0">
                <a:latin typeface="+mn-lt"/>
              </a:rPr>
              <a:t>, free student loans, free tuition, affordable housing and final pension salaries</a:t>
            </a:r>
            <a:r>
              <a:rPr lang="en-GB" dirty="0" smtClean="0">
                <a:latin typeface="+mn-lt"/>
              </a:rPr>
              <a:t>. Between 2004 and 2008, </a:t>
            </a:r>
            <a:r>
              <a:rPr lang="en-GB" dirty="0">
                <a:latin typeface="+mn-lt"/>
              </a:rPr>
              <a:t>in both UK/USA, Boomers held 80% of personal wealth, </a:t>
            </a:r>
            <a:r>
              <a:rPr lang="en-GB" dirty="0" smtClean="0">
                <a:latin typeface="+mn-lt"/>
              </a:rPr>
              <a:t>including </a:t>
            </a:r>
            <a:r>
              <a:rPr lang="en-GB" dirty="0">
                <a:latin typeface="+mn-lt"/>
              </a:rPr>
              <a:t>housing and </a:t>
            </a:r>
            <a:r>
              <a:rPr lang="en-GB" dirty="0" smtClean="0">
                <a:latin typeface="+mn-lt"/>
              </a:rPr>
              <a:t>property</a:t>
            </a:r>
            <a:r>
              <a:rPr lang="en-GB" dirty="0">
                <a:latin typeface="+mn-lt"/>
              </a:rPr>
              <a:t> </a:t>
            </a:r>
            <a:r>
              <a:rPr lang="en-GB" dirty="0" smtClean="0">
                <a:latin typeface="+mn-lt"/>
              </a:rPr>
              <a:t>(the highest home ownership of all generations)</a:t>
            </a:r>
            <a:endParaRPr lang="en-GB" dirty="0">
              <a:latin typeface="+mn-lt"/>
            </a:endParaRPr>
          </a:p>
          <a:p>
            <a:pPr marL="342900" indent="-342900">
              <a:buFont typeface="Wingdings" panose="05000000000000000000" pitchFamily="2" charset="2"/>
              <a:buChar char="§"/>
            </a:pPr>
            <a:r>
              <a:rPr lang="en-GB" dirty="0" smtClean="0">
                <a:latin typeface="+mn-lt"/>
              </a:rPr>
              <a:t>Boomers want structure, stability and strategy &amp; have high EQi and critical thinking: they are:</a:t>
            </a:r>
          </a:p>
          <a:p>
            <a:pPr marL="342900" lvl="1" indent="-342900">
              <a:buFont typeface="Courier New" panose="02070309020205020404" pitchFamily="49" charset="0"/>
              <a:buChar char="o"/>
            </a:pPr>
            <a:r>
              <a:rPr lang="en-GB" sz="2200" dirty="0" smtClean="0"/>
              <a:t>Independent, self-disciplined, diligent, hard-working and tactical – can come across as wise due to their experience and to having developed their emotional intelligence.</a:t>
            </a:r>
          </a:p>
          <a:p>
            <a:pPr lvl="1" indent="-457200">
              <a:buFont typeface="Courier New" panose="02070309020205020404" pitchFamily="49" charset="0"/>
              <a:buChar char="o"/>
            </a:pPr>
            <a:r>
              <a:rPr lang="en-GB" sz="2200" dirty="0" smtClean="0"/>
              <a:t>Conscientious, independent, hard-working, organised, good planners, loyal</a:t>
            </a:r>
          </a:p>
          <a:p>
            <a:pPr lvl="1" indent="-457200">
              <a:buFont typeface="Courier New" panose="02070309020205020404" pitchFamily="49" charset="0"/>
              <a:buChar char="o"/>
            </a:pPr>
            <a:r>
              <a:rPr lang="en-GB" sz="2200" dirty="0" smtClean="0"/>
              <a:t>Job-for-life/long-termists (career, saving etc.) and often spent years/decades in one org.</a:t>
            </a:r>
          </a:p>
          <a:p>
            <a:pPr lvl="1" indent="-457200">
              <a:buFont typeface="Courier New" panose="02070309020205020404" pitchFamily="49" charset="0"/>
              <a:buChar char="o"/>
            </a:pPr>
            <a:r>
              <a:rPr lang="en-GB" sz="2200" dirty="0" smtClean="0"/>
              <a:t>May struggle with tech (especially if it malfunctions), but can learn as much as anyone,     </a:t>
            </a:r>
          </a:p>
          <a:p>
            <a:pPr lvl="1"/>
            <a:r>
              <a:rPr lang="en-GB" sz="2200" dirty="0" smtClean="0"/>
              <a:t>       although they can often have a fear of new tech and of looking vulnerable</a:t>
            </a:r>
          </a:p>
          <a:p>
            <a:pPr lvl="1" indent="-457200">
              <a:buFont typeface="Courier New" panose="02070309020205020404" pitchFamily="49" charset="0"/>
              <a:buChar char="o"/>
            </a:pPr>
            <a:r>
              <a:rPr lang="en-GB" sz="2200" dirty="0" smtClean="0"/>
              <a:t>Optimistic &amp; great communicators (face-to-face, telephone, writing, emails etc.)</a:t>
            </a:r>
          </a:p>
        </p:txBody>
      </p:sp>
      <p:sp>
        <p:nvSpPr>
          <p:cNvPr id="15" name="Shape 176"/>
          <p:cNvSpPr>
            <a:spLocks noGrp="1"/>
          </p:cNvSpPr>
          <p:nvPr>
            <p:ph type="title"/>
          </p:nvPr>
        </p:nvSpPr>
        <p:spPr>
          <a:xfrm>
            <a:off x="377252" y="667"/>
            <a:ext cx="11437495" cy="750566"/>
          </a:xfrm>
          <a:prstGeom prst="rect">
            <a:avLst/>
          </a:prstGeom>
        </p:spPr>
        <p:txBody>
          <a:bodyPr>
            <a:noAutofit/>
          </a:bodyPr>
          <a:lstStyle>
            <a:lvl1pPr algn="ctr">
              <a:defRPr sz="3000">
                <a:solidFill>
                  <a:srgbClr val="512F7E"/>
                </a:solidFill>
                <a:latin typeface="Gotham Bold"/>
                <a:ea typeface="Gotham Bold"/>
                <a:cs typeface="Gotham Bold"/>
                <a:sym typeface="Gotham Bold"/>
              </a:defRPr>
            </a:lvl1pPr>
          </a:lstStyle>
          <a:p>
            <a:r>
              <a:rPr lang="en-GB" dirty="0" smtClean="0"/>
              <a:t>Baby Boomer Characteristics – aged 52 to 70  </a:t>
            </a:r>
            <a:endParaRPr dirty="0"/>
          </a:p>
        </p:txBody>
      </p:sp>
    </p:spTree>
    <p:extLst>
      <p:ext uri="{BB962C8B-B14F-4D97-AF65-F5344CB8AC3E}">
        <p14:creationId xmlns:p14="http://schemas.microsoft.com/office/powerpoint/2010/main" val="2087073115"/>
      </p:ext>
    </p:extLst>
  </p:cSld>
  <p:clrMapOvr>
    <a:masterClrMapping/>
  </p:clrMapOvr>
  <mc:AlternateContent xmlns:mc="http://schemas.openxmlformats.org/markup-compatibility/2006" xmlns:p14="http://schemas.microsoft.com/office/powerpoint/2010/main">
    <mc:Choice Requires="p14">
      <p:transition spd="slow" p14:dur="1250">
        <p:fade thruBlk="1"/>
      </p:transition>
    </mc:Choice>
    <mc:Fallback xmlns="">
      <p:transition spd="slow">
        <p:fade/>
      </p:transition>
    </mc:Fallback>
  </mc:AlternateContent>
  <p:timing>
    <p:tnLst>
      <p:par>
        <p:cTn id="1" dur="indefinite" restart="never" fill="hold"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5" name="image9.png"/>
          <p:cNvPicPr>
            <a:picLocks noChangeAspect="1"/>
          </p:cNvPicPr>
          <p:nvPr/>
        </p:nvPicPr>
        <p:blipFill>
          <a:blip r:embed="rId2">
            <a:extLst/>
          </a:blip>
          <a:stretch>
            <a:fillRect/>
          </a:stretch>
        </p:blipFill>
        <p:spPr>
          <a:xfrm>
            <a:off x="10967574" y="5015101"/>
            <a:ext cx="1221923" cy="1842899"/>
          </a:xfrm>
          <a:prstGeom prst="rect">
            <a:avLst/>
          </a:prstGeom>
          <a:ln>
            <a:solidFill>
              <a:srgbClr val="000000"/>
            </a:solidFill>
          </a:ln>
        </p:spPr>
      </p:pic>
      <p:sp>
        <p:nvSpPr>
          <p:cNvPr id="327" name="Shape 327"/>
          <p:cNvSpPr/>
          <p:nvPr/>
        </p:nvSpPr>
        <p:spPr>
          <a:xfrm>
            <a:off x="122422" y="791436"/>
            <a:ext cx="11959650" cy="4154984"/>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lvl1pPr marL="457200" indent="-457200" defTabSz="457200">
              <a:tabLst>
                <a:tab pos="139700" algn="l"/>
                <a:tab pos="457200" algn="l"/>
              </a:tabLst>
              <a:defRPr sz="2200">
                <a:latin typeface="+mj-lt"/>
                <a:ea typeface="+mj-ea"/>
                <a:cs typeface="+mj-cs"/>
                <a:sym typeface="Helvetica"/>
              </a:defRPr>
            </a:lvl1pPr>
          </a:lstStyle>
          <a:p>
            <a:pPr lvl="1" indent="-457200">
              <a:buFont typeface="Courier New" panose="02070309020205020404" pitchFamily="49" charset="0"/>
              <a:buChar char="o"/>
            </a:pPr>
            <a:r>
              <a:rPr lang="en-GB" sz="2200" dirty="0"/>
              <a:t>GPs see their role as professional, vocational and having kudos, respect &amp; security</a:t>
            </a:r>
          </a:p>
          <a:p>
            <a:pPr marL="342900" lvl="1" indent="-342900">
              <a:buFont typeface="Courier New" panose="02070309020205020404" pitchFamily="49" charset="0"/>
              <a:buChar char="o"/>
            </a:pPr>
            <a:r>
              <a:rPr lang="en-GB" sz="2200" dirty="0" smtClean="0"/>
              <a:t>Can do attitude, get on a do things and are highly focused, completer finishers</a:t>
            </a:r>
          </a:p>
          <a:p>
            <a:pPr marL="342900" lvl="1" indent="-342900">
              <a:buFont typeface="Courier New" panose="02070309020205020404" pitchFamily="49" charset="0"/>
              <a:buChar char="o"/>
            </a:pPr>
            <a:r>
              <a:rPr lang="en-GB" sz="2200" dirty="0" smtClean="0"/>
              <a:t>Take less sick leave </a:t>
            </a:r>
          </a:p>
          <a:p>
            <a:pPr marL="342900" lvl="1" indent="-342900">
              <a:buFont typeface="Courier New" panose="02070309020205020404" pitchFamily="49" charset="0"/>
              <a:buChar char="o"/>
            </a:pPr>
            <a:r>
              <a:rPr lang="en-GB" sz="2200" dirty="0" smtClean="0"/>
              <a:t>They are established and have a good sense of personal identity and personal power, due to their experience and confidence</a:t>
            </a:r>
          </a:p>
          <a:p>
            <a:pPr marL="342900" lvl="1" indent="-342900">
              <a:buFont typeface="Courier New" panose="02070309020205020404" pitchFamily="49" charset="0"/>
              <a:buChar char="o"/>
            </a:pPr>
            <a:r>
              <a:rPr lang="en-GB" sz="2200" dirty="0" smtClean="0"/>
              <a:t>They take responsibility fully</a:t>
            </a:r>
          </a:p>
          <a:p>
            <a:pPr marL="342900" lvl="1" indent="-342900">
              <a:buFont typeface="Courier New" panose="02070309020205020404" pitchFamily="49" charset="0"/>
              <a:buChar char="o"/>
            </a:pPr>
            <a:r>
              <a:rPr lang="en-GB" sz="2200" dirty="0" smtClean="0"/>
              <a:t>They may lack work/life balance and health can sometimes be an issue (i.e. diabetes)</a:t>
            </a:r>
          </a:p>
          <a:p>
            <a:pPr marL="342900" lvl="1" indent="-342900">
              <a:buFont typeface="Courier New" panose="02070309020205020404" pitchFamily="49" charset="0"/>
              <a:buChar char="o"/>
            </a:pPr>
            <a:r>
              <a:rPr lang="en-GB" sz="2200" dirty="0" smtClean="0"/>
              <a:t>Statistically, Boomers are the generation that drinks the most alcohol!</a:t>
            </a:r>
          </a:p>
          <a:p>
            <a:pPr marL="342900" lvl="1" indent="-342900">
              <a:buFont typeface="Courier New" panose="02070309020205020404" pitchFamily="49" charset="0"/>
              <a:buChar char="o"/>
            </a:pPr>
            <a:r>
              <a:rPr lang="en-GB" sz="2200" dirty="0" smtClean="0"/>
              <a:t>To younger generations they may come across as risk averse or slow to change – since they are more experienced and much clearer about consequences, and also because new tech is not something they grew up with so they are cautious about it</a:t>
            </a:r>
          </a:p>
          <a:p>
            <a:pPr marL="342900" lvl="1" indent="-342900">
              <a:buFont typeface="Courier New" panose="02070309020205020404" pitchFamily="49" charset="0"/>
              <a:buChar char="o"/>
            </a:pPr>
            <a:r>
              <a:rPr lang="en-GB" sz="2200" dirty="0" smtClean="0"/>
              <a:t>To the youngest generations they can come across as really, really old!</a:t>
            </a:r>
            <a:endParaRPr dirty="0"/>
          </a:p>
        </p:txBody>
      </p:sp>
      <p:sp>
        <p:nvSpPr>
          <p:cNvPr id="15" name="Shape 176"/>
          <p:cNvSpPr>
            <a:spLocks noGrp="1"/>
          </p:cNvSpPr>
          <p:nvPr>
            <p:ph type="title"/>
          </p:nvPr>
        </p:nvSpPr>
        <p:spPr>
          <a:xfrm>
            <a:off x="377252" y="667"/>
            <a:ext cx="11437495" cy="750566"/>
          </a:xfrm>
          <a:prstGeom prst="rect">
            <a:avLst/>
          </a:prstGeom>
        </p:spPr>
        <p:txBody>
          <a:bodyPr>
            <a:noAutofit/>
          </a:bodyPr>
          <a:lstStyle>
            <a:lvl1pPr algn="ctr">
              <a:defRPr sz="3000">
                <a:solidFill>
                  <a:srgbClr val="512F7E"/>
                </a:solidFill>
                <a:latin typeface="Gotham Bold"/>
                <a:ea typeface="Gotham Bold"/>
                <a:cs typeface="Gotham Bold"/>
                <a:sym typeface="Gotham Bold"/>
              </a:defRPr>
            </a:lvl1pPr>
          </a:lstStyle>
          <a:p>
            <a:r>
              <a:rPr lang="en-GB" dirty="0" smtClean="0"/>
              <a:t>Baby Boomer Characteristics – aged 52 to 70  </a:t>
            </a:r>
            <a:endParaRPr dirty="0"/>
          </a:p>
        </p:txBody>
      </p:sp>
    </p:spTree>
    <p:extLst>
      <p:ext uri="{BB962C8B-B14F-4D97-AF65-F5344CB8AC3E}">
        <p14:creationId xmlns:p14="http://schemas.microsoft.com/office/powerpoint/2010/main" val="838532715"/>
      </p:ext>
    </p:extLst>
  </p:cSld>
  <p:clrMapOvr>
    <a:masterClrMapping/>
  </p:clrMapOvr>
  <mc:AlternateContent xmlns:mc="http://schemas.openxmlformats.org/markup-compatibility/2006" xmlns:p14="http://schemas.microsoft.com/office/powerpoint/2010/main">
    <mc:Choice Requires="p14">
      <p:transition spd="slow" p14:dur="1250">
        <p:fade thruBlk="1"/>
      </p:transition>
    </mc:Choice>
    <mc:Fallback xmlns="">
      <p:transition spd="slow">
        <p:fade/>
      </p:transition>
    </mc:Fallback>
  </mc:AlternateContent>
  <p:timing>
    <p:tnLst>
      <p:par>
        <p:cTn id="1" dur="indefinite" restart="never" fill="hold"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8" name="image7.jpg"/>
          <p:cNvPicPr>
            <a:picLocks noChangeAspect="1"/>
          </p:cNvPicPr>
          <p:nvPr/>
        </p:nvPicPr>
        <p:blipFill>
          <a:blip r:embed="rId2">
            <a:extLst/>
          </a:blip>
          <a:stretch>
            <a:fillRect/>
          </a:stretch>
        </p:blipFill>
        <p:spPr>
          <a:xfrm>
            <a:off x="9963395" y="5081666"/>
            <a:ext cx="2228605" cy="1836845"/>
          </a:xfrm>
          <a:prstGeom prst="rect">
            <a:avLst/>
          </a:prstGeom>
          <a:ln w="19050">
            <a:solidFill>
              <a:srgbClr val="000000"/>
            </a:solidFill>
            <a:miter/>
          </a:ln>
        </p:spPr>
      </p:pic>
      <p:sp>
        <p:nvSpPr>
          <p:cNvPr id="12" name="Shape 176"/>
          <p:cNvSpPr>
            <a:spLocks noGrp="1"/>
          </p:cNvSpPr>
          <p:nvPr>
            <p:ph type="title"/>
          </p:nvPr>
        </p:nvSpPr>
        <p:spPr>
          <a:xfrm>
            <a:off x="377252" y="37547"/>
            <a:ext cx="11437495" cy="750566"/>
          </a:xfrm>
          <a:prstGeom prst="rect">
            <a:avLst/>
          </a:prstGeom>
        </p:spPr>
        <p:txBody>
          <a:bodyPr>
            <a:noAutofit/>
          </a:bodyPr>
          <a:lstStyle>
            <a:lvl1pPr algn="ctr">
              <a:defRPr sz="3000">
                <a:solidFill>
                  <a:srgbClr val="512F7E"/>
                </a:solidFill>
                <a:latin typeface="Gotham Bold"/>
                <a:ea typeface="Gotham Bold"/>
                <a:cs typeface="Gotham Bold"/>
                <a:sym typeface="Gotham Bold"/>
              </a:defRPr>
            </a:lvl1pPr>
          </a:lstStyle>
          <a:p>
            <a:r>
              <a:rPr lang="en-GB" dirty="0" smtClean="0"/>
              <a:t>Gen X Characteristics – aged 36 to 51 </a:t>
            </a:r>
            <a:endParaRPr dirty="0"/>
          </a:p>
        </p:txBody>
      </p:sp>
      <p:sp>
        <p:nvSpPr>
          <p:cNvPr id="18" name="Shape 327"/>
          <p:cNvSpPr/>
          <p:nvPr/>
        </p:nvSpPr>
        <p:spPr>
          <a:xfrm>
            <a:off x="104931" y="796736"/>
            <a:ext cx="11947161" cy="5786199"/>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lvl1pPr marL="457200" indent="-457200" defTabSz="457200">
              <a:tabLst>
                <a:tab pos="139700" algn="l"/>
                <a:tab pos="457200" algn="l"/>
              </a:tabLst>
              <a:defRPr sz="2200">
                <a:latin typeface="+mj-lt"/>
                <a:ea typeface="+mj-ea"/>
                <a:cs typeface="+mj-cs"/>
                <a:sym typeface="Helvetica"/>
              </a:defRPr>
            </a:lvl1pPr>
          </a:lstStyle>
          <a:p>
            <a:pPr marL="342900" lvl="0" indent="-342900">
              <a:buFont typeface="Wingdings" panose="05000000000000000000" pitchFamily="2" charset="2"/>
              <a:buChar char="§"/>
            </a:pPr>
            <a:r>
              <a:rPr lang="en-GB" dirty="0" smtClean="0">
                <a:latin typeface="+mn-lt"/>
              </a:rPr>
              <a:t>Called Generation X by Douglas </a:t>
            </a:r>
            <a:r>
              <a:rPr lang="en-GB" dirty="0">
                <a:latin typeface="+mn-lt"/>
              </a:rPr>
              <a:t>Coupland in his novel Generation X </a:t>
            </a:r>
            <a:r>
              <a:rPr lang="en-GB" dirty="0" smtClean="0">
                <a:latin typeface="+mn-lt"/>
              </a:rPr>
              <a:t>published in </a:t>
            </a:r>
            <a:r>
              <a:rPr lang="en-GB" dirty="0">
                <a:latin typeface="+mn-lt"/>
              </a:rPr>
              <a:t>1991.</a:t>
            </a:r>
          </a:p>
          <a:p>
            <a:pPr marL="342900" lvl="0" indent="-342900">
              <a:buFont typeface="Wingdings" panose="05000000000000000000" pitchFamily="2" charset="2"/>
              <a:buChar char="§"/>
            </a:pPr>
            <a:r>
              <a:rPr lang="en-GB" dirty="0">
                <a:latin typeface="+mn-lt"/>
              </a:rPr>
              <a:t>Often called </a:t>
            </a:r>
            <a:r>
              <a:rPr lang="en-GB" dirty="0" smtClean="0">
                <a:latin typeface="+mn-lt"/>
              </a:rPr>
              <a:t>the “latchkey generation” </a:t>
            </a:r>
            <a:r>
              <a:rPr lang="en-GB" dirty="0">
                <a:latin typeface="+mn-lt"/>
              </a:rPr>
              <a:t>where divorce rates soared and both parents were often in </a:t>
            </a:r>
            <a:r>
              <a:rPr lang="en-GB" dirty="0" smtClean="0">
                <a:latin typeface="+mn-lt"/>
              </a:rPr>
              <a:t>work – also often nicknamed “lone wolves” due to leaving home and not going back and spending less time with their parents than other generations.</a:t>
            </a:r>
            <a:endParaRPr lang="en-GB" dirty="0">
              <a:latin typeface="+mn-lt"/>
            </a:endParaRPr>
          </a:p>
          <a:p>
            <a:pPr marL="342900" lvl="0" indent="-342900">
              <a:buFont typeface="Wingdings" panose="05000000000000000000" pitchFamily="2" charset="2"/>
              <a:buChar char="§"/>
            </a:pPr>
            <a:r>
              <a:rPr lang="en-GB" dirty="0">
                <a:latin typeface="+mn-lt"/>
              </a:rPr>
              <a:t>1970s and 1980s socio-economic </a:t>
            </a:r>
            <a:r>
              <a:rPr lang="en-GB" dirty="0" smtClean="0">
                <a:latin typeface="+mn-lt"/>
              </a:rPr>
              <a:t>periodic factors </a:t>
            </a:r>
            <a:r>
              <a:rPr lang="en-GB" dirty="0">
                <a:latin typeface="+mn-lt"/>
              </a:rPr>
              <a:t>such as declining industries, strikes and shortages built a generation of independent, </a:t>
            </a:r>
            <a:r>
              <a:rPr lang="en-GB" dirty="0" smtClean="0">
                <a:latin typeface="+mn-lt"/>
              </a:rPr>
              <a:t>resourceful </a:t>
            </a:r>
            <a:r>
              <a:rPr lang="en-GB" dirty="0">
                <a:latin typeface="+mn-lt"/>
              </a:rPr>
              <a:t>and self-sufficient </a:t>
            </a:r>
            <a:r>
              <a:rPr lang="en-GB" dirty="0" smtClean="0">
                <a:latin typeface="+mn-lt"/>
              </a:rPr>
              <a:t>people. </a:t>
            </a:r>
            <a:endParaRPr lang="en-GB" dirty="0">
              <a:latin typeface="+mn-lt"/>
            </a:endParaRPr>
          </a:p>
          <a:p>
            <a:pPr marL="342900" indent="-342900">
              <a:buFont typeface="Wingdings" panose="05000000000000000000" pitchFamily="2" charset="2"/>
              <a:buChar char="§"/>
            </a:pPr>
            <a:r>
              <a:rPr lang="en-GB" dirty="0" smtClean="0">
                <a:latin typeface="+mn-lt"/>
              </a:rPr>
              <a:t>Gen X - like Boomers –want structure, stability and strategy and have higher EQi and critical thinking skills than Millennials. They bridge the gap between Boomers &amp; Millennials and they are:</a:t>
            </a:r>
          </a:p>
          <a:p>
            <a:pPr marL="342900" lvl="1" indent="-342900">
              <a:buFont typeface="Courier New" panose="02070309020205020404" pitchFamily="49" charset="0"/>
              <a:buChar char="o"/>
            </a:pPr>
            <a:r>
              <a:rPr lang="en-GB" sz="2200" dirty="0" smtClean="0"/>
              <a:t>Highly ambitious, hard-working, auto-didactic, find their own answers, and are fine working alone.</a:t>
            </a:r>
          </a:p>
          <a:p>
            <a:pPr marL="342900" lvl="1" indent="-342900">
              <a:buFont typeface="Courier New" panose="02070309020205020404" pitchFamily="49" charset="0"/>
              <a:buChar char="o"/>
            </a:pPr>
            <a:r>
              <a:rPr lang="en-GB" sz="2200" dirty="0" smtClean="0"/>
              <a:t>Organised and focused, they come across as self-starters and taking the initiative</a:t>
            </a:r>
          </a:p>
          <a:p>
            <a:pPr marL="342900" lvl="1" indent="-342900">
              <a:buFont typeface="Courier New" panose="02070309020205020404" pitchFamily="49" charset="0"/>
              <a:buChar char="o"/>
            </a:pPr>
            <a:r>
              <a:rPr lang="en-GB" sz="2200" dirty="0" smtClean="0"/>
              <a:t>Gender blind and believe in meritocracy and the ability to be aware of and to decide your future career and life plan. Independent and autonomous.</a:t>
            </a:r>
          </a:p>
          <a:p>
            <a:pPr marL="342900" lvl="1" indent="-342900">
              <a:buFont typeface="Courier New" panose="02070309020205020404" pitchFamily="49" charset="0"/>
              <a:buChar char="o"/>
            </a:pPr>
            <a:r>
              <a:rPr lang="en-GB" sz="2200" dirty="0" smtClean="0"/>
              <a:t>Having more freedom, mobility, choice than Boomers - circa 23% reached Uni.</a:t>
            </a:r>
          </a:p>
          <a:p>
            <a:pPr marL="342900" lvl="1" indent="-342900">
              <a:buFont typeface="Courier New" panose="02070309020205020404" pitchFamily="49" charset="0"/>
              <a:buChar char="o"/>
            </a:pPr>
            <a:r>
              <a:rPr lang="en-GB" sz="2200" dirty="0" smtClean="0"/>
              <a:t>Less responsible/less interested than Boomers in maintaining legacies.</a:t>
            </a:r>
          </a:p>
          <a:p>
            <a:pPr marL="342900" lvl="1" indent="-342900">
              <a:buFont typeface="Courier New" panose="02070309020205020404" pitchFamily="49" charset="0"/>
              <a:buChar char="o"/>
            </a:pPr>
            <a:r>
              <a:rPr lang="en-GB" sz="2200" dirty="0" smtClean="0"/>
              <a:t>Inventors of Work:Life balance but don’t get it – they believe working hard. </a:t>
            </a:r>
          </a:p>
          <a:p>
            <a:pPr lvl="1"/>
            <a:r>
              <a:rPr lang="en-GB" sz="2200" dirty="0" smtClean="0"/>
              <a:t>     brings financial and other rewards and they are used to hard work.</a:t>
            </a:r>
            <a:endParaRPr lang="en-GB" sz="2200" dirty="0"/>
          </a:p>
          <a:p>
            <a:pPr marL="342900" lvl="1" indent="-342900">
              <a:buFont typeface="Courier New" panose="02070309020205020404" pitchFamily="49" charset="0"/>
              <a:buChar char="o"/>
            </a:pPr>
            <a:endParaRPr dirty="0"/>
          </a:p>
        </p:txBody>
      </p:sp>
    </p:spTree>
    <p:extLst>
      <p:ext uri="{BB962C8B-B14F-4D97-AF65-F5344CB8AC3E}">
        <p14:creationId xmlns:p14="http://schemas.microsoft.com/office/powerpoint/2010/main" val="4107941680"/>
      </p:ext>
    </p:extLst>
  </p:cSld>
  <p:clrMapOvr>
    <a:masterClrMapping/>
  </p:clrMapOvr>
  <p:transition spd="slow"/>
  <p:timing>
    <p:tnLst>
      <p:par>
        <p:cTn id="1" dur="indefinite" restart="never" fill="hold" nodeType="tmRoot"/>
      </p:par>
    </p:tnLst>
  </p:timing>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3372</TotalTime>
  <Words>3459</Words>
  <Application>Microsoft Office PowerPoint</Application>
  <PresentationFormat>Widescreen</PresentationFormat>
  <Paragraphs>243</Paragraphs>
  <Slides>38</Slides>
  <Notes>12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38</vt:i4>
      </vt:variant>
    </vt:vector>
  </HeadingPairs>
  <TitlesOfParts>
    <vt:vector size="50" baseType="lpstr">
      <vt:lpstr>Arial</vt:lpstr>
      <vt:lpstr>Calibri</vt:lpstr>
      <vt:lpstr>Calibri Light</vt:lpstr>
      <vt:lpstr>Courier New</vt:lpstr>
      <vt:lpstr>Gotham Bold</vt:lpstr>
      <vt:lpstr>Gotham Medium</vt:lpstr>
      <vt:lpstr>Helvetica</vt:lpstr>
      <vt:lpstr>Lato Bold</vt:lpstr>
      <vt:lpstr>Lato Regular</vt:lpstr>
      <vt:lpstr>Open Sans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Baby Boomer Characteristics – aged 52 to 70  </vt:lpstr>
      <vt:lpstr>Baby Boomer Characteristics – aged 52 to 70  </vt:lpstr>
      <vt:lpstr>Gen X Characteristics – aged 36 to 51 </vt:lpstr>
      <vt:lpstr>Gen X Characteristics – aged 36 to 51 </vt:lpstr>
      <vt:lpstr>Millennial/Gen Y Characteristics – aged 19 to 35</vt:lpstr>
      <vt:lpstr>Millennial/Gen Y Characteristics – aged 19 to 35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Millennials…</dc:title>
  <cp:lastModifiedBy>Henry Lee</cp:lastModifiedBy>
  <cp:revision>104</cp:revision>
  <cp:lastPrinted>2018-05-11T07:49:11Z</cp:lastPrinted>
  <dcterms:modified xsi:type="dcterms:W3CDTF">2018-05-13T08:24:47Z</dcterms:modified>
</cp:coreProperties>
</file>