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0" r:id="rId3"/>
    <p:sldId id="257" r:id="rId4"/>
    <p:sldId id="258" r:id="rId5"/>
    <p:sldId id="269" r:id="rId6"/>
    <p:sldId id="259" r:id="rId7"/>
    <p:sldId id="260" r:id="rId8"/>
    <p:sldId id="262" r:id="rId9"/>
    <p:sldId id="263" r:id="rId10"/>
    <p:sldId id="264" r:id="rId11"/>
    <p:sldId id="265" r:id="rId12"/>
    <p:sldId id="268" r:id="rId13"/>
    <p:sldId id="271" r:id="rId14"/>
    <p:sldId id="272" r:id="rId15"/>
    <p:sldId id="273" r:id="rId16"/>
    <p:sldId id="274" r:id="rId17"/>
    <p:sldId id="275" r:id="rId18"/>
    <p:sldId id="26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2" y="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ABCA6B-58E1-47AE-8ACF-A2471052FDA6}" type="doc">
      <dgm:prSet loTypeId="urn:microsoft.com/office/officeart/2005/8/layout/process2" loCatId="process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56E755-3F21-4BC1-B615-286BE6D3A162}">
      <dgm:prSet/>
      <dgm:spPr/>
      <dgm:t>
        <a:bodyPr/>
        <a:lstStyle/>
        <a:p>
          <a:r>
            <a:rPr lang="en-GB"/>
            <a:t>Groups are required to meet at least 6 times per year for a minimum of 1.5-2 hours on each occasion</a:t>
          </a:r>
          <a:endParaRPr lang="en-US"/>
        </a:p>
      </dgm:t>
    </dgm:pt>
    <dgm:pt modelId="{BE9B4297-41AB-43AF-880D-3A853FE76761}" type="parTrans" cxnId="{063D5CFB-2272-4283-B7AA-E40210373C1B}">
      <dgm:prSet/>
      <dgm:spPr/>
      <dgm:t>
        <a:bodyPr/>
        <a:lstStyle/>
        <a:p>
          <a:endParaRPr lang="en-US"/>
        </a:p>
      </dgm:t>
    </dgm:pt>
    <dgm:pt modelId="{4B809CD0-5B2F-4AD8-86EA-C92823AEB47F}" type="sibTrans" cxnId="{063D5CFB-2272-4283-B7AA-E40210373C1B}">
      <dgm:prSet/>
      <dgm:spPr/>
      <dgm:t>
        <a:bodyPr/>
        <a:lstStyle/>
        <a:p>
          <a:endParaRPr lang="en-US"/>
        </a:p>
      </dgm:t>
    </dgm:pt>
    <dgm:pt modelId="{9A5BFA6C-0E90-459A-A70F-D079F1076D30}">
      <dgm:prSet/>
      <dgm:spPr/>
      <dgm:t>
        <a:bodyPr/>
        <a:lstStyle/>
        <a:p>
          <a:r>
            <a:rPr lang="en-GB"/>
            <a:t>TRAINERS ARE EXPECTED TO ATTEND AT LEAST TWO THIRDS</a:t>
          </a:r>
          <a:endParaRPr lang="en-US"/>
        </a:p>
      </dgm:t>
    </dgm:pt>
    <dgm:pt modelId="{B289EB53-8D9D-4FA6-ADE2-8EB371E2BCB6}" type="parTrans" cxnId="{20B2CF1D-4B7A-442D-A348-0FD6E42AD797}">
      <dgm:prSet/>
      <dgm:spPr/>
      <dgm:t>
        <a:bodyPr/>
        <a:lstStyle/>
        <a:p>
          <a:endParaRPr lang="en-US"/>
        </a:p>
      </dgm:t>
    </dgm:pt>
    <dgm:pt modelId="{C1F65BE8-F4E5-47E6-8D10-40DE79EE3812}" type="sibTrans" cxnId="{20B2CF1D-4B7A-442D-A348-0FD6E42AD797}">
      <dgm:prSet/>
      <dgm:spPr/>
      <dgm:t>
        <a:bodyPr/>
        <a:lstStyle/>
        <a:p>
          <a:endParaRPr lang="en-US"/>
        </a:p>
      </dgm:t>
    </dgm:pt>
    <dgm:pt modelId="{BC7A620A-F3D9-403A-9FCC-82B8B110DD32}" type="pres">
      <dgm:prSet presAssocID="{4CABCA6B-58E1-47AE-8ACF-A2471052FDA6}" presName="linearFlow" presStyleCnt="0">
        <dgm:presLayoutVars>
          <dgm:resizeHandles val="exact"/>
        </dgm:presLayoutVars>
      </dgm:prSet>
      <dgm:spPr/>
    </dgm:pt>
    <dgm:pt modelId="{B3EE5EE7-432A-4874-9B1C-BFA41237FD37}" type="pres">
      <dgm:prSet presAssocID="{3456E755-3F21-4BC1-B615-286BE6D3A162}" presName="node" presStyleLbl="node1" presStyleIdx="0" presStyleCnt="2">
        <dgm:presLayoutVars>
          <dgm:bulletEnabled val="1"/>
        </dgm:presLayoutVars>
      </dgm:prSet>
      <dgm:spPr/>
    </dgm:pt>
    <dgm:pt modelId="{B35D0B7B-391D-40AE-8A1A-9E48E5ED1297}" type="pres">
      <dgm:prSet presAssocID="{4B809CD0-5B2F-4AD8-86EA-C92823AEB47F}" presName="sibTrans" presStyleLbl="sibTrans2D1" presStyleIdx="0" presStyleCnt="1"/>
      <dgm:spPr/>
    </dgm:pt>
    <dgm:pt modelId="{E96904C5-7ED1-457E-B019-17018C54D921}" type="pres">
      <dgm:prSet presAssocID="{4B809CD0-5B2F-4AD8-86EA-C92823AEB47F}" presName="connectorText" presStyleLbl="sibTrans2D1" presStyleIdx="0" presStyleCnt="1"/>
      <dgm:spPr/>
    </dgm:pt>
    <dgm:pt modelId="{505194E6-B821-48EF-B045-7CC7C51F7E89}" type="pres">
      <dgm:prSet presAssocID="{9A5BFA6C-0E90-459A-A70F-D079F1076D30}" presName="node" presStyleLbl="node1" presStyleIdx="1" presStyleCnt="2">
        <dgm:presLayoutVars>
          <dgm:bulletEnabled val="1"/>
        </dgm:presLayoutVars>
      </dgm:prSet>
      <dgm:spPr/>
    </dgm:pt>
  </dgm:ptLst>
  <dgm:cxnLst>
    <dgm:cxn modelId="{20B2CF1D-4B7A-442D-A348-0FD6E42AD797}" srcId="{4CABCA6B-58E1-47AE-8ACF-A2471052FDA6}" destId="{9A5BFA6C-0E90-459A-A70F-D079F1076D30}" srcOrd="1" destOrd="0" parTransId="{B289EB53-8D9D-4FA6-ADE2-8EB371E2BCB6}" sibTransId="{C1F65BE8-F4E5-47E6-8D10-40DE79EE3812}"/>
    <dgm:cxn modelId="{6FF5B03F-A697-4FA5-8F43-1CC785A15AD2}" type="presOf" srcId="{3456E755-3F21-4BC1-B615-286BE6D3A162}" destId="{B3EE5EE7-432A-4874-9B1C-BFA41237FD37}" srcOrd="0" destOrd="0" presId="urn:microsoft.com/office/officeart/2005/8/layout/process2"/>
    <dgm:cxn modelId="{A8F3EB84-747D-49CB-898F-E55D85A5611A}" type="presOf" srcId="{4B809CD0-5B2F-4AD8-86EA-C92823AEB47F}" destId="{B35D0B7B-391D-40AE-8A1A-9E48E5ED1297}" srcOrd="0" destOrd="0" presId="urn:microsoft.com/office/officeart/2005/8/layout/process2"/>
    <dgm:cxn modelId="{76D11599-87F6-4367-B224-B194911844CB}" type="presOf" srcId="{9A5BFA6C-0E90-459A-A70F-D079F1076D30}" destId="{505194E6-B821-48EF-B045-7CC7C51F7E89}" srcOrd="0" destOrd="0" presId="urn:microsoft.com/office/officeart/2005/8/layout/process2"/>
    <dgm:cxn modelId="{333D1DDD-7252-43F6-B1F3-9567982B2197}" type="presOf" srcId="{4B809CD0-5B2F-4AD8-86EA-C92823AEB47F}" destId="{E96904C5-7ED1-457E-B019-17018C54D921}" srcOrd="1" destOrd="0" presId="urn:microsoft.com/office/officeart/2005/8/layout/process2"/>
    <dgm:cxn modelId="{063D5CFB-2272-4283-B7AA-E40210373C1B}" srcId="{4CABCA6B-58E1-47AE-8ACF-A2471052FDA6}" destId="{3456E755-3F21-4BC1-B615-286BE6D3A162}" srcOrd="0" destOrd="0" parTransId="{BE9B4297-41AB-43AF-880D-3A853FE76761}" sibTransId="{4B809CD0-5B2F-4AD8-86EA-C92823AEB47F}"/>
    <dgm:cxn modelId="{930A26FE-828C-4DD1-B769-7E992E59608F}" type="presOf" srcId="{4CABCA6B-58E1-47AE-8ACF-A2471052FDA6}" destId="{BC7A620A-F3D9-403A-9FCC-82B8B110DD32}" srcOrd="0" destOrd="0" presId="urn:microsoft.com/office/officeart/2005/8/layout/process2"/>
    <dgm:cxn modelId="{B311BE77-27BD-4708-B068-B82FB9D71B4A}" type="presParOf" srcId="{BC7A620A-F3D9-403A-9FCC-82B8B110DD32}" destId="{B3EE5EE7-432A-4874-9B1C-BFA41237FD37}" srcOrd="0" destOrd="0" presId="urn:microsoft.com/office/officeart/2005/8/layout/process2"/>
    <dgm:cxn modelId="{E7810DF2-F593-409E-8CBE-34660FC5385B}" type="presParOf" srcId="{BC7A620A-F3D9-403A-9FCC-82B8B110DD32}" destId="{B35D0B7B-391D-40AE-8A1A-9E48E5ED1297}" srcOrd="1" destOrd="0" presId="urn:microsoft.com/office/officeart/2005/8/layout/process2"/>
    <dgm:cxn modelId="{3077DACB-428B-452C-842E-ADF0F87277C8}" type="presParOf" srcId="{B35D0B7B-391D-40AE-8A1A-9E48E5ED1297}" destId="{E96904C5-7ED1-457E-B019-17018C54D921}" srcOrd="0" destOrd="0" presId="urn:microsoft.com/office/officeart/2005/8/layout/process2"/>
    <dgm:cxn modelId="{AE856BFD-6222-4D37-A122-C331F8C13BDC}" type="presParOf" srcId="{BC7A620A-F3D9-403A-9FCC-82B8B110DD32}" destId="{505194E6-B821-48EF-B045-7CC7C51F7E89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E5EE7-432A-4874-9B1C-BFA41237FD37}">
      <dsp:nvSpPr>
        <dsp:cNvPr id="0" name=""/>
        <dsp:cNvSpPr/>
      </dsp:nvSpPr>
      <dsp:spPr>
        <a:xfrm>
          <a:off x="508381" y="640"/>
          <a:ext cx="3776692" cy="20981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Groups are required to meet at least 6 times per year for a minimum of 1.5-2 hours on each occasion</a:t>
          </a:r>
          <a:endParaRPr lang="en-US" sz="2400" kern="1200"/>
        </a:p>
      </dsp:txBody>
      <dsp:txXfrm>
        <a:off x="569834" y="62093"/>
        <a:ext cx="3653786" cy="1975256"/>
      </dsp:txXfrm>
    </dsp:sp>
    <dsp:sp modelId="{B35D0B7B-391D-40AE-8A1A-9E48E5ED1297}">
      <dsp:nvSpPr>
        <dsp:cNvPr id="0" name=""/>
        <dsp:cNvSpPr/>
      </dsp:nvSpPr>
      <dsp:spPr>
        <a:xfrm rot="5400000">
          <a:off x="2003322" y="2151256"/>
          <a:ext cx="786810" cy="94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2113476" y="2229938"/>
        <a:ext cx="566503" cy="550767"/>
      </dsp:txXfrm>
    </dsp:sp>
    <dsp:sp modelId="{505194E6-B821-48EF-B045-7CC7C51F7E89}">
      <dsp:nvSpPr>
        <dsp:cNvPr id="0" name=""/>
        <dsp:cNvSpPr/>
      </dsp:nvSpPr>
      <dsp:spPr>
        <a:xfrm>
          <a:off x="508381" y="3147884"/>
          <a:ext cx="3776692" cy="2098162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TRAINERS ARE EXPECTED TO ATTEND AT LEAST TWO THIRDS</a:t>
          </a:r>
          <a:endParaRPr lang="en-US" sz="2400" kern="1200"/>
        </a:p>
      </dsp:txBody>
      <dsp:txXfrm>
        <a:off x="569834" y="3209337"/>
        <a:ext cx="3653786" cy="1975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3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45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421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226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842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321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786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627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0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04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97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41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5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4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27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65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91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F205F3A1-DEFC-4702-913C-BF286D372A55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F5747AAF-BC3F-4609-B7F9-CC21E2B81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64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orth.lase@hee.nhs.ne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63154" y="467397"/>
            <a:ext cx="521872" cy="5919116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REDRIDGE AND WALTAM FOREST TRAINERS WORKSHOP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3" cy="86142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Jan 2019</a:t>
            </a:r>
          </a:p>
        </p:txBody>
      </p:sp>
    </p:spTree>
    <p:extLst>
      <p:ext uri="{BB962C8B-B14F-4D97-AF65-F5344CB8AC3E}">
        <p14:creationId xmlns:p14="http://schemas.microsoft.com/office/powerpoint/2010/main" val="4259457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224C-AC7D-4BB5-919C-C6BFF87E8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/>
          <a:lstStyle/>
          <a:p>
            <a:r>
              <a:rPr lang="en-GB"/>
              <a:t>Parental leave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CF47E-FAB6-4A2F-B889-009FF8B31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82" y="2489200"/>
            <a:ext cx="6345260" cy="3530600"/>
          </a:xfrm>
        </p:spPr>
        <p:txBody>
          <a:bodyPr>
            <a:normAutofit fontScale="85000" lnSpcReduction="10000"/>
          </a:bodyPr>
          <a:lstStyle/>
          <a:p>
            <a:r>
              <a:rPr lang="en-GB"/>
              <a:t>Those with parental responsibility can take 18 weeks per child under the age of 14 (18 in cases of adoption or disability). </a:t>
            </a:r>
          </a:p>
          <a:p>
            <a:r>
              <a:rPr lang="en-GB"/>
              <a:t>Up to four weeks in a 12 month period</a:t>
            </a:r>
          </a:p>
          <a:p>
            <a:r>
              <a:rPr lang="en-GB"/>
              <a:t>Unpaid, pro rata</a:t>
            </a:r>
          </a:p>
          <a:p>
            <a:endParaRPr lang="en-GB"/>
          </a:p>
          <a:p>
            <a:pPr marL="137160" indent="0">
              <a:buNone/>
            </a:pPr>
            <a:r>
              <a:rPr lang="en-GB"/>
              <a:t>Contact:</a:t>
            </a:r>
          </a:p>
          <a:p>
            <a:pPr marL="137160" indent="0">
              <a:buNone/>
            </a:pPr>
            <a:r>
              <a:rPr lang="en-GB"/>
              <a:t>Khalid EL Hasnaoay</a:t>
            </a:r>
          </a:p>
          <a:p>
            <a:pPr marL="137160" indent="0">
              <a:buNone/>
            </a:pPr>
            <a:r>
              <a:rPr lang="en-GB"/>
              <a:t>Medical HR advisor</a:t>
            </a:r>
          </a:p>
          <a:p>
            <a:pPr marL="137160" indent="0">
              <a:buNone/>
            </a:pPr>
            <a:r>
              <a:rPr lang="en-GB"/>
              <a:t>Royal Free</a:t>
            </a:r>
          </a:p>
          <a:p>
            <a:pPr marL="137160" indent="0">
              <a:buNone/>
            </a:pPr>
            <a:r>
              <a:rPr lang="en-GB"/>
              <a:t>0208 375 1800 ext 35545</a:t>
            </a:r>
          </a:p>
          <a:p>
            <a:pPr marL="137160" indent="0">
              <a:buNone/>
            </a:pPr>
            <a:r>
              <a:rPr lang="en-GB"/>
              <a:t>khalid.elhasnaoay@nhs.net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168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2CC554-72E2-4C59-8297-CCE4951B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C0F5DA-B59F-4F13-8BB8-FFD8F2C57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C1BFF2-E019-477D-9BF6-C242CD54B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65CB5-E910-4DD6-8870-029C79A4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08792E1-66DA-4CE4-BB6E-0F7777B6E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F436A8A-0EB6-49FE-84C1-C882E961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0FF002E-7B86-42AF-A6D2-79D19FB01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A3C38E-DE7C-4090-B1C3-3DF75C797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CEA1DEC-CC9E-4776-9E08-048A15BFA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35C6474-674E-47B0-8A37-B57AD0844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F23E73A-FDC8-462C-83C1-3AA896144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BBD08C-C86F-4FA6-8FEC-B669FB233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565" y="1130603"/>
            <a:ext cx="2506831" cy="4596794"/>
          </a:xfrm>
        </p:spPr>
        <p:txBody>
          <a:bodyPr anchor="ctr">
            <a:normAutofit/>
          </a:bodyPr>
          <a:lstStyle/>
          <a:p>
            <a:r>
              <a:rPr lang="en-GB" sz="2800">
                <a:solidFill>
                  <a:srgbClr val="EBEBEB"/>
                </a:solidFill>
              </a:rPr>
              <a:t>HEE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D3EC1-7CB3-427F-AF70-BD7EAA7F3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557" y="437513"/>
            <a:ext cx="4126961" cy="59543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en-GB" sz="900" dirty="0"/>
          </a:p>
          <a:p>
            <a:pPr>
              <a:lnSpc>
                <a:spcPct val="90000"/>
              </a:lnSpc>
            </a:pPr>
            <a:r>
              <a:rPr lang="en-GB" sz="1200" dirty="0" err="1"/>
              <a:t>Eportfolio</a:t>
            </a:r>
            <a:r>
              <a:rPr lang="en-GB" sz="1200" dirty="0"/>
              <a:t> Access issues: Email HET team re </a:t>
            </a:r>
            <a:r>
              <a:rPr lang="en-GB" sz="1200" dirty="0" err="1"/>
              <a:t>eportfolio</a:t>
            </a:r>
            <a:r>
              <a:rPr lang="en-GB" sz="1200" dirty="0"/>
              <a:t> access </a:t>
            </a:r>
            <a:r>
              <a:rPr lang="en-GB" sz="1200" dirty="0" err="1"/>
              <a:t>Gp</a:t>
            </a:r>
            <a:r>
              <a:rPr lang="en-GB" sz="1200" dirty="0"/>
              <a:t> </a:t>
            </a:r>
            <a:r>
              <a:rPr lang="en-GB" sz="1200" u="sng" dirty="0">
                <a:hlinkClick r:id="rId3"/>
              </a:rPr>
              <a:t>north.lase@hee.nhs.net</a:t>
            </a:r>
            <a:r>
              <a:rPr lang="en-GB" sz="1200" u="sng" dirty="0"/>
              <a:t>. </a:t>
            </a:r>
            <a:r>
              <a:rPr lang="en-GB" sz="1200" dirty="0"/>
              <a:t>Trainees can use portal</a:t>
            </a:r>
          </a:p>
          <a:p>
            <a:pPr>
              <a:lnSpc>
                <a:spcPct val="90000"/>
              </a:lnSpc>
            </a:pPr>
            <a:br>
              <a:rPr lang="en-GB" sz="1200" dirty="0"/>
            </a:br>
            <a:r>
              <a:rPr lang="en-GB" sz="1200" dirty="0"/>
              <a:t>Local support pathway in process.  Good evidence that if trainees take too early and don’t pass, demoralising and less likely to do well at next attempt. Escalate early.</a:t>
            </a:r>
          </a:p>
          <a:p>
            <a:pPr>
              <a:lnSpc>
                <a:spcPct val="90000"/>
              </a:lnSpc>
            </a:pPr>
            <a:br>
              <a:rPr lang="en-GB" sz="1200" dirty="0"/>
            </a:br>
            <a:r>
              <a:rPr lang="en-GB" sz="1200" dirty="0"/>
              <a:t>Inter professional learning : VTS one session per term inter professional learning</a:t>
            </a:r>
          </a:p>
          <a:p>
            <a:pPr>
              <a:lnSpc>
                <a:spcPct val="90000"/>
              </a:lnSpc>
            </a:pPr>
            <a:r>
              <a:rPr lang="en-GB" sz="1200" dirty="0"/>
              <a:t>192 trainees in London - FULL</a:t>
            </a:r>
          </a:p>
          <a:p>
            <a:pPr>
              <a:lnSpc>
                <a:spcPct val="90000"/>
              </a:lnSpc>
            </a:pPr>
            <a:br>
              <a:rPr lang="en-GB" sz="1200" dirty="0"/>
            </a:br>
            <a:r>
              <a:rPr lang="en-GB" sz="1200" dirty="0"/>
              <a:t>ES study leave form sign off mandatory, optional, aspirational when in hospital. ST3 GP only 500</a:t>
            </a:r>
          </a:p>
          <a:p>
            <a:pPr>
              <a:lnSpc>
                <a:spcPct val="90000"/>
              </a:lnSpc>
            </a:pPr>
            <a:r>
              <a:rPr lang="en-GB" sz="1200" dirty="0"/>
              <a:t>Sick leave 10 working days</a:t>
            </a:r>
          </a:p>
          <a:p>
            <a:pPr>
              <a:lnSpc>
                <a:spcPct val="90000"/>
              </a:lnSpc>
            </a:pPr>
            <a:br>
              <a:rPr lang="en-GB" sz="1200" dirty="0"/>
            </a:br>
            <a:r>
              <a:rPr lang="en-GB" sz="1200" dirty="0"/>
              <a:t>Indemnity: August 2018 all trainees block MDU cover. </a:t>
            </a:r>
            <a:r>
              <a:rPr lang="en-GB" sz="1200" b="1" u="sng" dirty="0"/>
              <a:t>Practice should check that trainee has indemnity</a:t>
            </a:r>
            <a:br>
              <a:rPr lang="en-GB" sz="1200" b="1" u="sng" dirty="0"/>
            </a:br>
            <a:r>
              <a:rPr lang="en-GB" sz="1200" dirty="0"/>
              <a:t>(FY2 get covered by trust indemnity)</a:t>
            </a:r>
          </a:p>
          <a:p>
            <a:pPr marL="308610" indent="-171450">
              <a:lnSpc>
                <a:spcPct val="90000"/>
              </a:lnSpc>
            </a:pPr>
            <a:r>
              <a:rPr lang="en-GB" sz="1200" dirty="0"/>
              <a:t>Sarah Jane Wong guardian of safe working.  Hardly any exemption reporting raised. (? invite to TWS</a:t>
            </a:r>
            <a:r>
              <a:rPr lang="en-GB" sz="900" dirty="0"/>
              <a:t>)</a:t>
            </a:r>
          </a:p>
          <a:p>
            <a:pPr>
              <a:lnSpc>
                <a:spcPct val="90000"/>
              </a:lnSpc>
            </a:pP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21301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084313B-C03D-4981-9786-879159A60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9190B9-52DD-45DC-BE21-AACE88FEC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Oval 9">
              <a:extLst>
                <a:ext uri="{FF2B5EF4-FFF2-40B4-BE49-F238E27FC236}">
                  <a16:creationId xmlns:a16="http://schemas.microsoft.com/office/drawing/2014/main" id="{D1EE260A-12FB-4D71-A318-71BED7FF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52EC39A-8D44-4CEF-820F-A442CFA42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D010773-529F-4A3D-A0AB-E7CE12DC6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82733-2D5B-4103-A63C-0D0D81780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D073C2A-0E86-458E-88D4-27124FDAD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A64F04-7AF7-48B9-A1B0-956BBCEEF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89ABE99-7694-4211-A627-459BE5422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254B4214-6F53-497C-8322-9CE8158AA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0E145FF-1D18-4246-A2BA-9F6B4D533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22">
            <a:extLst>
              <a:ext uri="{FF2B5EF4-FFF2-40B4-BE49-F238E27FC236}">
                <a16:creationId xmlns:a16="http://schemas.microsoft.com/office/drawing/2014/main" id="{062CC554-72E2-4C59-8297-CCE4951B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7C0F5DA-B59F-4F13-8BB8-FFD8F2C57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4C1BFF2-E019-477D-9BF6-C242CD54B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4E65CB5-E910-4DD6-8870-029C79A4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08792E1-66DA-4CE4-BB6E-0F7777B6E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F436A8A-0EB6-49FE-84C1-C882E961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0FF002E-7B86-42AF-A6D2-79D19FB01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7A3C38E-DE7C-4090-B1C3-3DF75C797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9CEA1DEC-CC9E-4776-9E08-048A15BFA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B35C6474-674E-47B0-8A37-B57AD0844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1F23E73A-FDC8-462C-83C1-3AA896144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89B5B5A0-C529-4580-A21D-6AB7DBC612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67557" y="437513"/>
            <a:ext cx="4126961" cy="59543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37160" indent="0">
              <a:lnSpc>
                <a:spcPct val="90000"/>
              </a:lnSpc>
            </a:pPr>
            <a:endParaRPr lang="en-US" sz="1300"/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Workshop for returners will be offered and be in touch Alex Kelly in new year, main maternity (already been contacted waiting to get date)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GMC feedback. Has been released by TPD and PAD. End of placement feedback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Lone worker policy. Supervision: phone or in person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GP LEO needs, employment wise, not to do with supervision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Cremation fees : meant to go to trainees (Salaried into contract?)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OOH: 72 hours. 48 minimum aim for 72. Watch this space as factored in. Check local hub for ? OOH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Need to notify CQC results</a:t>
            </a:r>
          </a:p>
          <a:p>
            <a:pPr>
              <a:lnSpc>
                <a:spcPct val="90000"/>
              </a:lnSpc>
            </a:pPr>
            <a:br>
              <a:rPr lang="en-US" sz="1300"/>
            </a:br>
            <a:r>
              <a:rPr lang="en-US" sz="1300"/>
              <a:t>Next meeting: June 4th 9-12  </a:t>
            </a:r>
          </a:p>
          <a:p>
            <a:pPr>
              <a:lnSpc>
                <a:spcPct val="90000"/>
              </a:lnSpc>
            </a:pPr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98906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57E297-75D4-4D4C-B5C3-5D18298AE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216" y="0"/>
            <a:ext cx="5367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59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6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56" y="643466"/>
            <a:ext cx="1478204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 l="-12279" t="-11550" r="-120392" b="-11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25850" y="1778693"/>
            <a:ext cx="3209207" cy="459638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382EE9-B548-49AB-86FE-F893A0258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269" y="643466"/>
            <a:ext cx="345543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91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56" y="643466"/>
            <a:ext cx="1478204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 l="-12279" t="-11550" r="-120392" b="-11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25850" y="1778693"/>
            <a:ext cx="3209207" cy="459638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DB6985-DC78-4363-B4AF-F9CB11411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209" y="643466"/>
            <a:ext cx="333955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34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56" y="643466"/>
            <a:ext cx="1478204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 l="-12279" t="-11550" r="-120392" b="-11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25850" y="1778693"/>
            <a:ext cx="3209207" cy="459638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F881DE-0438-4BD8-ADF9-7E3B92C97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321" y="643466"/>
            <a:ext cx="327932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46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956" y="643466"/>
            <a:ext cx="1478204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 l="-12279" t="-11550" r="-120392" b="-115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25850" y="1778693"/>
            <a:ext cx="3209207" cy="459638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12AA90-1B40-494B-AEC4-5219B7A86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810" y="643466"/>
            <a:ext cx="344234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96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51E0D-3ABB-4C0F-A157-2EB4EB25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Away Days 10</a:t>
            </a:r>
            <a:r>
              <a:rPr lang="en-GB" baseline="30000" dirty="0"/>
              <a:t>th</a:t>
            </a:r>
            <a:r>
              <a:rPr lang="en-GB" dirty="0"/>
              <a:t>-11</a:t>
            </a:r>
            <a:r>
              <a:rPr lang="en-GB" baseline="30000" dirty="0"/>
              <a:t>th</a:t>
            </a:r>
            <a:r>
              <a:rPr lang="en-GB" dirty="0"/>
              <a:t> May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BB9BC8-9C88-4FE7-99AF-D7F2ABF10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850" y="1916832"/>
            <a:ext cx="3486150" cy="2238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261FEE-3BC2-45F5-88E9-E9AE6002D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882788"/>
            <a:ext cx="3114675" cy="2238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F2F2B-C77E-400F-8F3F-B325A8701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423" y="1882788"/>
            <a:ext cx="3571875" cy="2381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7017B6-0082-4B3E-8814-B593312683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386" y="4264038"/>
            <a:ext cx="3571876" cy="2381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4FA751-08B6-40BC-8434-A0F387B57E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74384"/>
            <a:ext cx="3146711" cy="23600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2A9286-11AA-41C1-9555-155D14437A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747" y="3937091"/>
            <a:ext cx="2158171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54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99371-F2B7-4543-9DA6-8909B1F0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Ideas and Volunteers?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017B-0785-4861-811B-C65827E41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49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173F6-8C1B-4D60-86CC-D4CBF7E87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5DDEE-3C81-48C4-A1B5-E7A63658C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Workshop Guidance</a:t>
            </a:r>
          </a:p>
          <a:p>
            <a:r>
              <a:rPr lang="en-GB" dirty="0"/>
              <a:t>Paternity/parental leave</a:t>
            </a:r>
          </a:p>
          <a:p>
            <a:r>
              <a:rPr lang="en-GB" dirty="0"/>
              <a:t>HEE Update</a:t>
            </a:r>
          </a:p>
          <a:p>
            <a:r>
              <a:rPr lang="en-GB" dirty="0"/>
              <a:t>Year planning including away days</a:t>
            </a:r>
          </a:p>
          <a:p>
            <a:r>
              <a:rPr lang="en-GB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427109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2CC554-72E2-4C59-8297-CCE4951B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C0F5DA-B59F-4F13-8BB8-FFD8F2C57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C1BFF2-E019-477D-9BF6-C242CD54B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65CB5-E910-4DD6-8870-029C79A4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08792E1-66DA-4CE4-BB6E-0F7777B6E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F436A8A-0EB6-49FE-84C1-C882E961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0FF002E-7B86-42AF-A6D2-79D19FB01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A3C38E-DE7C-4090-B1C3-3DF75C797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CEA1DEC-CC9E-4776-9E08-048A15BFA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35C6474-674E-47B0-8A37-B57AD0844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F23E73A-FDC8-462C-83C1-3AA896144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565" y="1130603"/>
            <a:ext cx="2506831" cy="4596794"/>
          </a:xfrm>
        </p:spPr>
        <p:txBody>
          <a:bodyPr anchor="ctr">
            <a:normAutofit/>
          </a:bodyPr>
          <a:lstStyle/>
          <a:p>
            <a:endParaRPr lang="en-GB" sz="2800">
              <a:solidFill>
                <a:srgbClr val="EBEBE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7557" y="437513"/>
            <a:ext cx="4126961" cy="5954325"/>
          </a:xfrm>
        </p:spPr>
        <p:txBody>
          <a:bodyPr anchor="ctr">
            <a:normAutofit/>
          </a:bodyPr>
          <a:lstStyle/>
          <a:p>
            <a:pPr lvl="1"/>
            <a:r>
              <a:rPr lang="en-GB" sz="1700"/>
              <a:t>HEE new guidance for trainers workshops October 2018</a:t>
            </a:r>
          </a:p>
          <a:p>
            <a:pPr marL="585216" lvl="1" indent="0">
              <a:buNone/>
            </a:pPr>
            <a:r>
              <a:rPr lang="en-GB" sz="1700"/>
              <a:t>Purpose:</a:t>
            </a:r>
          </a:p>
          <a:p>
            <a:pPr lvl="1"/>
            <a:r>
              <a:rPr lang="en-GB" sz="1700"/>
              <a:t>Continued professional development of new and established GP trainers</a:t>
            </a:r>
          </a:p>
          <a:p>
            <a:pPr lvl="1"/>
            <a:r>
              <a:rPr lang="en-GB" sz="1700"/>
              <a:t>Trainer peer support</a:t>
            </a:r>
          </a:p>
          <a:p>
            <a:pPr lvl="1"/>
            <a:r>
              <a:rPr lang="en-GB" sz="1700"/>
              <a:t>Discussion of training related matters including latest processes and policies</a:t>
            </a:r>
          </a:p>
          <a:p>
            <a:pPr lvl="1"/>
            <a:r>
              <a:rPr lang="en-GB" sz="1700" i="1"/>
              <a:t>Contribute to the smooth running of postgraduate GP training locally</a:t>
            </a:r>
          </a:p>
          <a:p>
            <a:pPr marL="585216" lvl="1" indent="0">
              <a:buNone/>
            </a:pPr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val="269207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EBEBEB"/>
              </a:solidFill>
            </a:endParaRP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5280DD-6C6D-4BF4-AEB4-39CBC54DF0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677835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861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EBF7F-E084-4345-9CB1-3E9EA8FF1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R&amp;WF TWS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FF68E-170D-4D6B-AFB6-4A53ADE49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Five meetings each year 2.5 hours (</a:t>
            </a:r>
            <a:r>
              <a:rPr lang="en-GB" dirty="0" err="1"/>
              <a:t>inc</a:t>
            </a:r>
            <a:r>
              <a:rPr lang="en-GB" dirty="0"/>
              <a:t> lunch)</a:t>
            </a:r>
          </a:p>
          <a:p>
            <a:r>
              <a:rPr lang="en-GB" dirty="0"/>
              <a:t>Away days 2 days/ 2 meetings </a:t>
            </a:r>
            <a:r>
              <a:rPr lang="en-GB" dirty="0" err="1"/>
              <a:t>cpd</a:t>
            </a:r>
            <a:r>
              <a:rPr lang="en-GB" dirty="0"/>
              <a:t> hours normally 11-12 hours</a:t>
            </a:r>
          </a:p>
          <a:p>
            <a:endParaRPr lang="en-GB" dirty="0"/>
          </a:p>
          <a:p>
            <a:r>
              <a:rPr lang="en-GB" dirty="0"/>
              <a:t>Total hours in year 21 (not including lunch)</a:t>
            </a:r>
          </a:p>
          <a:p>
            <a:r>
              <a:rPr lang="en-GB" dirty="0"/>
              <a:t>2/3 = 14 hours</a:t>
            </a:r>
          </a:p>
          <a:p>
            <a:r>
              <a:rPr lang="en-GB" dirty="0"/>
              <a:t>2/3 of all meetings (5TWS 2 AD = 7) = 4.6?</a:t>
            </a:r>
          </a:p>
        </p:txBody>
      </p:sp>
    </p:spTree>
    <p:extLst>
      <p:ext uri="{BB962C8B-B14F-4D97-AF65-F5344CB8AC3E}">
        <p14:creationId xmlns:p14="http://schemas.microsoft.com/office/powerpoint/2010/main" val="609013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E5D4A15D-C852-47D7-A7E3-7F8FEE9FC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06AA6A2-9E5B-46E6-82B0-8FC1CA723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1E7C01A-5F5B-4E17-B91B-26FA9ADB5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1DA43BF-6FE1-458D-A112-1687677B0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AA5FF03-83FF-43B9-B66B-5FD05A958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C4D7AA7-0424-4C72-AE55-4B413DD47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C2D80F1-5DC4-4396-B0E1-C774E82EC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48171057-920A-4188-A18E-97D710A35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1C871B74-1D69-47F0-A28D-8F3454779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63001BDC-368C-49CC-9F3F-EAF38A0A4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6288FC2F-B192-42B2-90BE-517E1039B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10DC0F2C-5C27-4EC6-9754-B361B0C72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E77E138-7645-4D07-B09A-9F3642A6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0"/>
            <a:ext cx="9144000" cy="6858000"/>
            <a:chOff x="0" y="0"/>
            <a:chExt cx="12192000" cy="68580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56C5CFB-285C-4778-978B-B23EF471F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0C4BFD8-0A80-40F1-9F9B-E9981F6B7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F080229-11A6-48C1-B5FC-010FF29E7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34F3838-F7FD-4275-8FE5-11B53CF38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014878A-F933-408B-A8C5-8853A9EB4D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4358457-400C-407C-B1C7-322E3A951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BB5C445F-93DC-425D-8531-0B9FF4434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69" name="Freeform 5">
              <a:extLst>
                <a:ext uri="{FF2B5EF4-FFF2-40B4-BE49-F238E27FC236}">
                  <a16:creationId xmlns:a16="http://schemas.microsoft.com/office/drawing/2014/main" id="{FD7CA6C4-0411-42B4-9084-F7340B42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B0122352-D2A8-463A-98F7-51B4C4409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41" name="Title 40">
            <a:extLst>
              <a:ext uri="{FF2B5EF4-FFF2-40B4-BE49-F238E27FC236}">
                <a16:creationId xmlns:a16="http://schemas.microsoft.com/office/drawing/2014/main" id="{F19B8BC3-0DE8-4CA5-BFEC-7637F2A5C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5385410"/>
            <a:ext cx="6571060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solidFill>
                <a:srgbClr val="EBEBEB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F6A0E89-562A-4A9E-98AC-2BA897ABB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8375277"/>
              </p:ext>
            </p:extLst>
          </p:nvPr>
        </p:nvGraphicFramePr>
        <p:xfrm>
          <a:off x="1637844" y="1164592"/>
          <a:ext cx="5873750" cy="340318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93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589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728">
                <a:tc>
                  <a:txBody>
                    <a:bodyPr/>
                    <a:lstStyle/>
                    <a:p>
                      <a:r>
                        <a:rPr lang="en-GB" sz="1200"/>
                        <a:t>Facilitating</a:t>
                      </a:r>
                      <a:r>
                        <a:rPr lang="en-GB" sz="1200" baseline="0"/>
                        <a:t> Professional Development</a:t>
                      </a:r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Disseminate policies</a:t>
                      </a:r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Workshops</a:t>
                      </a:r>
                    </a:p>
                    <a:p>
                      <a:r>
                        <a:rPr lang="en-GB" sz="1200"/>
                        <a:t>Emails</a:t>
                      </a:r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39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Encourage</a:t>
                      </a:r>
                      <a:r>
                        <a:rPr lang="en-GB" sz="1200" baseline="0"/>
                        <a:t> attendance at HEE recommended educator course</a:t>
                      </a:r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Forward emails – added to diary dates </a:t>
                      </a:r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151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Encourage attendance at Panel</a:t>
                      </a:r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151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Peer review</a:t>
                      </a:r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Session for peer appraisals</a:t>
                      </a:r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8728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Facilitate sharing and feedback relating to training</a:t>
                      </a:r>
                      <a:r>
                        <a:rPr lang="en-GB" sz="1200" baseline="0"/>
                        <a:t> programmes and local PDs</a:t>
                      </a:r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Feedback taken at away days</a:t>
                      </a:r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589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589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3346" marR="43346" marT="28102" marB="2810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423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0DC0F2C-5C27-4EC6-9754-B361B0C72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77E138-7645-4D07-B09A-9F3642A6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0"/>
            <a:ext cx="9144000" cy="6858000"/>
            <a:chOff x="0" y="0"/>
            <a:chExt cx="12192000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56C5CFB-285C-4778-978B-B23EF471F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0C4BFD8-0A80-40F1-9F9B-E9981F6B7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F080229-11A6-48C1-B5FC-010FF29E7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34F3838-F7FD-4275-8FE5-11B53CF38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014878A-F933-408B-A8C5-8853A9EB4D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4358457-400C-407C-B1C7-322E3A951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BB5C445F-93DC-425D-8531-0B9FF4434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FD7CA6C4-0411-42B4-9084-F7340B42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B0122352-D2A8-463A-98F7-51B4C4409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8F6A0E89-562A-4A9E-98AC-2BA897ABB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011164"/>
              </p:ext>
            </p:extLst>
          </p:nvPr>
        </p:nvGraphicFramePr>
        <p:xfrm>
          <a:off x="1158866" y="1164592"/>
          <a:ext cx="6831706" cy="3114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6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3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128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3384464701"/>
                  </a:ext>
                </a:extLst>
              </a:tr>
              <a:tr h="5301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Facilitating Educational</a:t>
                      </a:r>
                      <a:r>
                        <a:rPr lang="en-GB" sz="1000" baseline="0" dirty="0"/>
                        <a:t> development</a:t>
                      </a:r>
                      <a:endParaRPr lang="en-GB" sz="1000" dirty="0"/>
                    </a:p>
                    <a:p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Co-ordinate</a:t>
                      </a:r>
                      <a:r>
                        <a:rPr lang="en-GB" sz="1000" baseline="0" dirty="0"/>
                        <a:t> buddying system/mentoring</a:t>
                      </a:r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 dirty="0" err="1"/>
                        <a:t>Opt</a:t>
                      </a:r>
                      <a:r>
                        <a:rPr lang="en-GB" sz="1000" dirty="0"/>
                        <a:t> in for mentors –details on website</a:t>
                      </a:r>
                    </a:p>
                    <a:p>
                      <a:r>
                        <a:rPr lang="en-GB" sz="1000" dirty="0"/>
                        <a:t>Let convenor know arrangements</a:t>
                      </a:r>
                    </a:p>
                    <a:p>
                      <a:endParaRPr lang="en-GB" sz="1000" dirty="0"/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845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Identify learning needs on a regular basis</a:t>
                      </a:r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Jan</a:t>
                      </a:r>
                      <a:r>
                        <a:rPr lang="en-GB" sz="1000" baseline="0"/>
                        <a:t> and away days</a:t>
                      </a:r>
                      <a:endParaRPr lang="en-GB" sz="1000"/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845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Develop</a:t>
                      </a:r>
                      <a:r>
                        <a:rPr lang="en-GB" sz="1000" baseline="0"/>
                        <a:t> and educational programme</a:t>
                      </a:r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Done after Jan LNA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487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Encourage self directed</a:t>
                      </a:r>
                      <a:r>
                        <a:rPr lang="en-GB" sz="1000" baseline="0"/>
                        <a:t> learning and peer teaching within group</a:t>
                      </a:r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Away day teaching exercise.</a:t>
                      </a:r>
                    </a:p>
                    <a:p>
                      <a:r>
                        <a:rPr lang="en-GB" sz="1000"/>
                        <a:t>Volunteers please!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845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Group Callibration</a:t>
                      </a:r>
                      <a:r>
                        <a:rPr lang="en-GB" sz="1000" baseline="0"/>
                        <a:t> WPBA</a:t>
                      </a:r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Due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87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Promote</a:t>
                      </a:r>
                      <a:r>
                        <a:rPr lang="en-GB" sz="1000" baseline="0"/>
                        <a:t> opportunities where teaching and supervision skills can be peer reviewed </a:t>
                      </a:r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Away days ? workshops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845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Peer feedback</a:t>
                      </a:r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Teaching excercises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9487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 dirty="0" err="1"/>
                        <a:t>Laise</a:t>
                      </a:r>
                      <a:r>
                        <a:rPr lang="en-GB" sz="1000" baseline="0" dirty="0"/>
                        <a:t> with HEE for appropriate access to support</a:t>
                      </a:r>
                      <a:endParaRPr lang="en-GB" sz="1000" dirty="0"/>
                    </a:p>
                  </a:txBody>
                  <a:tcPr marL="38865" marR="38865" marT="25197" marB="25197"/>
                </a:tc>
                <a:tc>
                  <a:txBody>
                    <a:bodyPr/>
                    <a:lstStyle/>
                    <a:p>
                      <a:r>
                        <a:rPr lang="en-GB" sz="1000" dirty="0" err="1"/>
                        <a:t>Eg</a:t>
                      </a:r>
                      <a:r>
                        <a:rPr lang="en-GB" sz="1000" dirty="0"/>
                        <a:t> speakers and rota concerns</a:t>
                      </a:r>
                    </a:p>
                  </a:txBody>
                  <a:tcPr marL="38865" marR="38865" marT="25197" marB="2519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7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0DC0F2C-5C27-4EC6-9754-B361B0C72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77E138-7645-4D07-B09A-9F3642A6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0"/>
            <a:ext cx="9144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6C5CFB-285C-4778-978B-B23EF471F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0C4BFD8-0A80-40F1-9F9B-E9981F6B7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F080229-11A6-48C1-B5FC-010FF29E7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34F3838-F7FD-4275-8FE5-11B53CF38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014878A-F933-408B-A8C5-8853A9EB4D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4358457-400C-407C-B1C7-322E3A951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BB5C445F-93DC-425D-8531-0B9FF4434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FD7CA6C4-0411-42B4-9084-F7340B42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B0122352-D2A8-463A-98F7-51B4C4409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F6A0E89-562A-4A9E-98AC-2BA897ABB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005995"/>
              </p:ext>
            </p:extLst>
          </p:nvPr>
        </p:nvGraphicFramePr>
        <p:xfrm>
          <a:off x="965200" y="1315446"/>
          <a:ext cx="7219038" cy="2784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0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266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40">
                <a:tc>
                  <a:txBody>
                    <a:bodyPr/>
                    <a:lstStyle/>
                    <a:p>
                      <a:r>
                        <a:rPr lang="en-GB" sz="1200"/>
                        <a:t>Facilitating</a:t>
                      </a:r>
                      <a:r>
                        <a:rPr lang="en-GB" sz="1200" baseline="0"/>
                        <a:t> peer support</a:t>
                      </a:r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Allow time at each meeting</a:t>
                      </a:r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AOB at meetings, can notify in advance or on day</a:t>
                      </a:r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24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Allow</a:t>
                      </a:r>
                      <a:r>
                        <a:rPr lang="en-GB" sz="1200" baseline="0"/>
                        <a:t> adequate time for supportive structured small group discussion at each meeting</a:t>
                      </a:r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Large group</a:t>
                      </a:r>
                    </a:p>
                    <a:p>
                      <a:r>
                        <a:rPr lang="en-GB" sz="1200"/>
                        <a:t>Lunch?</a:t>
                      </a:r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40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Seek</a:t>
                      </a:r>
                      <a:r>
                        <a:rPr lang="en-GB" sz="1200" baseline="0"/>
                        <a:t> regular feedback</a:t>
                      </a:r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Survey 2014 and subsequent feedback from away days</a:t>
                      </a:r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236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HEE structures for TIDs</a:t>
                      </a:r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? website</a:t>
                      </a:r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266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266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47245" marR="47245" marT="30630" marB="3063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64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2CC554-72E2-4C59-8297-CCE4951B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C0F5DA-B59F-4F13-8BB8-FFD8F2C57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C1BFF2-E019-477D-9BF6-C242CD54B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65CB5-E910-4DD6-8870-029C79A4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08792E1-66DA-4CE4-BB6E-0F7777B6E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F436A8A-0EB6-49FE-84C1-C882E961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0FF002E-7B86-42AF-A6D2-79D19FB01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A3C38E-DE7C-4090-B1C3-3DF75C797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CEA1DEC-CC9E-4776-9E08-048A15BFA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35C6474-674E-47B0-8A37-B57AD0844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F23E73A-FDC8-462C-83C1-3AA896144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348CAA-FD16-466A-B5DB-D5654396B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565" y="1130603"/>
            <a:ext cx="2506831" cy="4596794"/>
          </a:xfrm>
        </p:spPr>
        <p:txBody>
          <a:bodyPr anchor="ctr">
            <a:normAutofit/>
          </a:bodyPr>
          <a:lstStyle/>
          <a:p>
            <a:r>
              <a:rPr lang="en-GB" sz="2800">
                <a:solidFill>
                  <a:srgbClr val="EBEBEB"/>
                </a:solidFill>
              </a:rPr>
              <a:t>Paternity leave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DFBF3-887E-4E9A-B55A-E166C8C3B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557" y="437513"/>
            <a:ext cx="4126961" cy="5954325"/>
          </a:xfrm>
        </p:spPr>
        <p:txBody>
          <a:bodyPr anchor="ctr">
            <a:normAutofit/>
          </a:bodyPr>
          <a:lstStyle/>
          <a:p>
            <a:r>
              <a:rPr lang="en-GB" sz="1700"/>
              <a:t>Ordinary:2 weeks allowed no extension to training</a:t>
            </a:r>
          </a:p>
          <a:p>
            <a:r>
              <a:rPr lang="en-GB" sz="1700"/>
              <a:t>Shared parental leave (mother/adopter can transfer maternity entitlements to father/adopter after first two weeks up to 52 weeks) Requires 8 weeks notice</a:t>
            </a:r>
          </a:p>
          <a:p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val="2296903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474</Words>
  <Application>Microsoft Office PowerPoint</Application>
  <PresentationFormat>On-screen Show (4:3)</PresentationFormat>
  <Paragraphs>98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Ion Boardroom</vt:lpstr>
      <vt:lpstr>REDRIDGE AND WALTAM FOREST TRAINERS WORKSHOP</vt:lpstr>
      <vt:lpstr>Agenda </vt:lpstr>
      <vt:lpstr>PowerPoint Presentation</vt:lpstr>
      <vt:lpstr>PowerPoint Presentation</vt:lpstr>
      <vt:lpstr>R&amp;WF TWS</vt:lpstr>
      <vt:lpstr>PowerPoint Presentation</vt:lpstr>
      <vt:lpstr>PowerPoint Presentation</vt:lpstr>
      <vt:lpstr>PowerPoint Presentation</vt:lpstr>
      <vt:lpstr>Paternity leave</vt:lpstr>
      <vt:lpstr>Parental leave</vt:lpstr>
      <vt:lpstr>HEE Updates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Away Days 10th-11th May</vt:lpstr>
      <vt:lpstr>Ideas and Volunteers?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REDRIDGE AND WALTAM FOREST TRAINERS WORKSHOP</dc:title>
  <dc:creator>Mary Conroy</dc:creator>
  <cp:lastModifiedBy>Mary Conroy</cp:lastModifiedBy>
  <cp:revision>5</cp:revision>
  <dcterms:created xsi:type="dcterms:W3CDTF">2019-01-18T09:41:11Z</dcterms:created>
  <dcterms:modified xsi:type="dcterms:W3CDTF">2019-01-18T11:42:34Z</dcterms:modified>
</cp:coreProperties>
</file>