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7" r:id="rId1"/>
    <p:sldMasterId id="2147483654" r:id="rId2"/>
    <p:sldMasterId id="2147483841" r:id="rId3"/>
  </p:sldMasterIdLst>
  <p:notesMasterIdLst>
    <p:notesMasterId r:id="rId10"/>
  </p:notesMasterIdLst>
  <p:handoutMasterIdLst>
    <p:handoutMasterId r:id="rId11"/>
  </p:handoutMasterIdLst>
  <p:sldIdLst>
    <p:sldId id="320" r:id="rId4"/>
    <p:sldId id="393" r:id="rId5"/>
    <p:sldId id="392" r:id="rId6"/>
    <p:sldId id="388" r:id="rId7"/>
    <p:sldId id="394" r:id="rId8"/>
    <p:sldId id="353" r:id="rId9"/>
  </p:sldIdLst>
  <p:sldSz cx="9144000" cy="6858000" type="screen4x3"/>
  <p:notesSz cx="6881813" cy="9661525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44" userDrawn="1">
          <p15:clr>
            <a:srgbClr val="A4A3A4"/>
          </p15:clr>
        </p15:guide>
        <p15:guide id="2" pos="216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C8E7BB"/>
    <a:srgbClr val="0072C6"/>
    <a:srgbClr val="A00054"/>
    <a:srgbClr val="4D4D4D"/>
    <a:srgbClr val="00AA9E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88" autoAdjust="0"/>
    <p:restoredTop sz="90598" autoAdjust="0"/>
  </p:normalViewPr>
  <p:slideViewPr>
    <p:cSldViewPr>
      <p:cViewPr varScale="1">
        <p:scale>
          <a:sx n="60" d="100"/>
          <a:sy n="60" d="100"/>
        </p:scale>
        <p:origin x="1376" y="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49" d="100"/>
          <a:sy n="49" d="100"/>
        </p:scale>
        <p:origin x="2736" y="44"/>
      </p:cViewPr>
      <p:guideLst>
        <p:guide orient="horz" pos="3044"/>
        <p:guide pos="216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82225" cy="483076"/>
          </a:xfrm>
          <a:prstGeom prst="rect">
            <a:avLst/>
          </a:prstGeom>
        </p:spPr>
        <p:txBody>
          <a:bodyPr vert="horz" lIns="90452" tIns="45226" rIns="90452" bIns="45226" rtlCol="0"/>
          <a:lstStyle>
            <a:lvl1pPr algn="l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8002" y="0"/>
            <a:ext cx="2982225" cy="483076"/>
          </a:xfrm>
          <a:prstGeom prst="rect">
            <a:avLst/>
          </a:prstGeom>
        </p:spPr>
        <p:txBody>
          <a:bodyPr vert="horz" lIns="90452" tIns="45226" rIns="90452" bIns="45226" rtlCol="0"/>
          <a:lstStyle>
            <a:lvl1pPr algn="r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1411E25F-6F19-4921-B1B9-1B856D26EA30}" type="datetimeFigureOut">
              <a:rPr lang="en-GB"/>
              <a:pPr>
                <a:defRPr/>
              </a:pPr>
              <a:t>12/06/2020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9176920"/>
            <a:ext cx="2982225" cy="483076"/>
          </a:xfrm>
          <a:prstGeom prst="rect">
            <a:avLst/>
          </a:prstGeom>
        </p:spPr>
        <p:txBody>
          <a:bodyPr vert="horz" lIns="90452" tIns="45226" rIns="90452" bIns="45226" rtlCol="0" anchor="b"/>
          <a:lstStyle>
            <a:lvl1pPr algn="l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8002" y="9176920"/>
            <a:ext cx="2982225" cy="483076"/>
          </a:xfrm>
          <a:prstGeom prst="rect">
            <a:avLst/>
          </a:prstGeom>
        </p:spPr>
        <p:txBody>
          <a:bodyPr vert="horz" lIns="90452" tIns="45226" rIns="90452" bIns="45226" rtlCol="0" anchor="b"/>
          <a:lstStyle>
            <a:lvl1pPr algn="r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CA294A20-9C77-4F1F-8775-0B15D0CEDCB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05139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2982225" cy="483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52" tIns="45226" rIns="90452" bIns="45226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98002" y="0"/>
            <a:ext cx="2982225" cy="483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52" tIns="45226" rIns="90452" bIns="45226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25525" y="723900"/>
            <a:ext cx="4830763" cy="36226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7231" y="4589225"/>
            <a:ext cx="5507355" cy="4347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52" tIns="45226" rIns="90452" bIns="4522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307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176920"/>
            <a:ext cx="2982225" cy="483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52" tIns="45226" rIns="90452" bIns="45226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98002" y="9176920"/>
            <a:ext cx="2982225" cy="483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52" tIns="45226" rIns="90452" bIns="45226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FB00D65A-3C19-40E3-AFD9-13256965E1E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17014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b="1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1588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180975" indent="-177800" algn="l" rtl="0" eaLnBrk="0" fontAlgn="base" hangingPunct="0">
      <a:spcBef>
        <a:spcPct val="30000"/>
      </a:spcBef>
      <a:spcAft>
        <a:spcPct val="0"/>
      </a:spcAft>
      <a:buChar char="•"/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352425" indent="-169863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–"/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542925" indent="-188913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–"/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DBFDFAD-5D09-450C-88A7-B34495D7EA21}" type="slidenum">
              <a:rPr lang="en-GB" sz="1200"/>
              <a:pPr eaLnBrk="1" hangingPunct="1"/>
              <a:t>6</a:t>
            </a:fld>
            <a:endParaRPr lang="en-GB" sz="120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817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 Same Side Corner Rectangle 1"/>
          <p:cNvSpPr/>
          <p:nvPr/>
        </p:nvSpPr>
        <p:spPr>
          <a:xfrm>
            <a:off x="395288" y="511175"/>
            <a:ext cx="4194175" cy="895350"/>
          </a:xfrm>
          <a:prstGeom prst="round2Same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" name="Round Same Side Corner Rectangle 2"/>
          <p:cNvSpPr/>
          <p:nvPr/>
        </p:nvSpPr>
        <p:spPr>
          <a:xfrm rot="10800000">
            <a:off x="395288" y="1412875"/>
            <a:ext cx="4194175" cy="3148013"/>
          </a:xfrm>
          <a:prstGeom prst="round2Same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baseline="-25000" dirty="0"/>
          </a:p>
        </p:txBody>
      </p:sp>
      <p:pic>
        <p:nvPicPr>
          <p:cNvPr id="10" name="Picture 2" descr="R:\Depts\Communications\Marketing\Branding\Logo\LETB LOGOs\PNG\LETB-LOGO_white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606359"/>
            <a:ext cx="2481514" cy="717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2482" y="593314"/>
            <a:ext cx="2414377" cy="143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09992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8150" y="547688"/>
            <a:ext cx="8277225" cy="84296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38150" y="1625600"/>
            <a:ext cx="8277225" cy="41798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7447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6863" y="547688"/>
            <a:ext cx="2068512" cy="5257800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38150" y="547688"/>
            <a:ext cx="6056313" cy="52578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01403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65490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47716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8150" y="547688"/>
            <a:ext cx="8277225" cy="84296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8150" y="1625600"/>
            <a:ext cx="4062413" cy="417988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2963" y="1625600"/>
            <a:ext cx="4062412" cy="417988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73220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82981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140C43-AA11-4DC9-B2BD-89E671AD1A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108573-828A-498E-B746-8FD5121900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DF435A-2607-48BF-8B0E-CF2CFC1B8B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6/12/2020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1F467E-A716-46D9-B402-A73F3C161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FB5B0-8BF4-4AC7-8EDA-A17157591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5190634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FC49F1-2B22-486A-834D-CFD8C2270B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A6E7C2-B872-4152-8B8E-F79D805607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4E013A-F3E8-4060-9190-BBEA403B0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6/12/2020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EFF618-7CD7-4B1F-9DC1-837A8B14F6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C0FBB2-92F9-4D88-AD78-F2C27586B3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2786225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35DC3-BE1E-421B-BDD8-54634FF8F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82C282-07AD-4F04-9030-814A4CB038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5C2FB8-69F2-42FD-B2BD-6434BF8DF5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6/12/2020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DADE0C-63E1-4C6D-8C84-B36AC40741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612A82-640E-458E-8CC2-5E4A24B172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85261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123C4B-72C7-4BA8-B1B5-AB73825423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A3673C-F809-4015-A9C1-B28AC869E5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E3376C-65BB-47AA-9E82-64336F07C3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A7E732-6E9C-4066-96F5-31837D132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6/12/2020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B74395-B3C2-45DD-AAB0-1C7139E9A2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D5E044-335C-4B2B-B02D-D0D2F10807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677036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8150" y="547688"/>
            <a:ext cx="8277225" cy="84296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8150" y="1625600"/>
            <a:ext cx="8277225" cy="417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D4D4D"/>
                </a:solidFill>
              </a:defRPr>
            </a:lvl1pPr>
            <a:lvl2pPr>
              <a:defRPr>
                <a:solidFill>
                  <a:srgbClr val="4D4D4D"/>
                </a:solidFill>
              </a:defRPr>
            </a:lvl2pPr>
            <a:lvl3pPr>
              <a:defRPr>
                <a:solidFill>
                  <a:srgbClr val="4D4D4D"/>
                </a:solidFill>
              </a:defRPr>
            </a:lvl3pPr>
            <a:lvl4pPr>
              <a:defRPr>
                <a:solidFill>
                  <a:srgbClr val="4D4D4D"/>
                </a:solidFill>
              </a:defRPr>
            </a:lvl4pPr>
            <a:lvl5pPr>
              <a:defRPr>
                <a:solidFill>
                  <a:srgbClr val="4D4D4D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905833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ADB373-0922-4507-BBAF-862BC893C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3ECCA2-12C1-4875-9FA4-55E702F4BA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17F748-CBEC-493E-B996-1CCD9D9C29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A41DBD-1F27-4E6D-BB32-975085C6E5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E80DB72-81D7-4043-9AF5-07D357C331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F71C03C-6615-4A7C-8C23-43BFD12A4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6/12/2020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E974265-EC5F-4BD2-B779-0B6920B11C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90B1107-78F4-481F-8D07-689237A8C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087764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E62AFE-F4AA-4531-830E-ACA5B3B4B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09EBCE4-F654-493E-87F9-800911DF42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6/12/2020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102730-427B-4DF5-BB7E-C43F34AC9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5E8F17-2480-4342-A46C-3496384DB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5081626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E416EE4-B7BF-4E9A-B5C2-B154C7E489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6/12/2020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229D08-1D81-4C2D-9B7B-B54B1BDAC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67C684-872B-4016-92A5-23E4DE1B7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8782348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110B3D-15F6-4B81-AADC-8F27A2DF2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84EEEC-EF62-4764-AC2D-1CDF8192FF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B9D60C-C1C8-4730-ADDF-A3FA001E96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BED1DA-73EE-4761-90E0-CEDBA31C45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6/12/2020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C82CDA-4BCB-48C0-8E90-4E6B9FA8A8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85C0C6-28EE-4A50-8BE4-FEE8CCF58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11220737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36695B-40FF-4FF4-82F0-1C5DEC3FA8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E6E6F4C-B3FC-4C16-BE00-E31D6FE54C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3F60F3-7969-43E5-8C67-04AD8504AE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56D5A2-1E85-430C-92AE-86B3FE03D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6/12/2020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E465E4-3786-44C3-B87F-DB102A899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E0F08F-343E-4E8F-AED7-69205BDA3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0635646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04C5A9-2271-49CF-A9C3-50D0CB8642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AD2DEBF-1B2F-483B-AFA3-D398CF0222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C88CAF-7D00-4CDC-99F7-DDFC8D814F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6/12/2020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043087-FCB5-4AD9-863B-2ECA8F565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E584B2-0588-496B-B0F5-0FDE868BC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3947900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C84A6A6-54CD-47C5-875E-8CF3CD575D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E6ACB00-815A-436A-9C91-F498C56676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EE85F8-0123-44E5-A453-420AEA0D5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6/12/2020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C47B89-118D-418E-82C9-B4BCB22080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FCA94C-FF06-4199-BBA6-18A3CEDC4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30686738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4734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rgbClr val="4D4D4D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58589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8150" y="547688"/>
            <a:ext cx="8277225" cy="84296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8150" y="1625600"/>
            <a:ext cx="4062413" cy="417988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2963" y="1625600"/>
            <a:ext cx="4062412" cy="417988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2315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57808"/>
            <a:ext cx="8229600" cy="78296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77440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77440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50798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8150" y="547688"/>
            <a:ext cx="8277225" cy="84296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522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49638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19256" cy="79208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412776"/>
            <a:ext cx="5111750" cy="4713387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690611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98754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R:\Depts\Communications\Marketing\Branding\HEE graphic elements\Rectangle box\PNG format\Rec-Boxed-bracket---WHITE_left-aligned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8964488" cy="6641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38150" y="547688"/>
            <a:ext cx="8277225" cy="842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38150" y="1625600"/>
            <a:ext cx="8277225" cy="417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What 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9" name="TextBox 9"/>
          <p:cNvSpPr txBox="1">
            <a:spLocks noChangeArrowheads="1"/>
          </p:cNvSpPr>
          <p:nvPr/>
        </p:nvSpPr>
        <p:spPr bwMode="auto">
          <a:xfrm>
            <a:off x="395536" y="6088682"/>
            <a:ext cx="216024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defRPr/>
            </a:pPr>
            <a:r>
              <a:rPr lang="en-GB" sz="1400" b="1" i="1" dirty="0">
                <a:solidFill>
                  <a:schemeClr val="bg1"/>
                </a:solidFill>
                <a:latin typeface="Frutiger Neue LT Pro Regular" pitchFamily="34" charset="0"/>
                <a:cs typeface="Arial" charset="0"/>
              </a:rPr>
              <a:t>Developing people for</a:t>
            </a:r>
          </a:p>
          <a:p>
            <a:pPr algn="l" eaLnBrk="1" hangingPunct="1">
              <a:defRPr/>
            </a:pPr>
            <a:r>
              <a:rPr lang="en-GB" sz="1400" b="1" i="1" dirty="0">
                <a:solidFill>
                  <a:schemeClr val="bg1"/>
                </a:solidFill>
                <a:latin typeface="Frutiger Neue LT Pro Regular" pitchFamily="34" charset="0"/>
                <a:cs typeface="Arial" charset="0"/>
              </a:rPr>
              <a:t>health and healthcare</a:t>
            </a:r>
            <a:endParaRPr lang="en-GB" sz="1400" dirty="0">
              <a:solidFill>
                <a:schemeClr val="bg1"/>
              </a:solidFill>
              <a:latin typeface="Frutiger Neue LT Pro Regular" pitchFamily="34" charset="0"/>
              <a:cs typeface="Arial" charset="0"/>
            </a:endParaRPr>
          </a:p>
        </p:txBody>
      </p:sp>
      <p:pic>
        <p:nvPicPr>
          <p:cNvPr id="16" name="Picture 12" descr="R:\Depts\Communications\Marketing\Branding\Logo\SharedServices\SHARED-LETB-LOGO-WHITE-INVERSE.pn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7325" y="6053694"/>
            <a:ext cx="2885155" cy="687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51920" y="6088682"/>
            <a:ext cx="2414377" cy="143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01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</p:sldLayoutIdLst>
  <p:txStyles>
    <p:titleStyle>
      <a:lvl1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800" b="1">
          <a:solidFill>
            <a:srgbClr val="0072C6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42900" indent="-342900"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b="1">
          <a:solidFill>
            <a:srgbClr val="4D4D4D"/>
          </a:solidFill>
          <a:latin typeface="+mn-lt"/>
          <a:ea typeface="+mn-ea"/>
          <a:cs typeface="+mn-cs"/>
        </a:defRPr>
      </a:lvl1pPr>
      <a:lvl2pPr marL="1588" indent="455613" algn="l" rtl="0" eaLnBrk="1" fontAlgn="base" hangingPunct="1">
        <a:spcBef>
          <a:spcPct val="40000"/>
        </a:spcBef>
        <a:spcAft>
          <a:spcPct val="0"/>
        </a:spcAft>
        <a:defRPr sz="1600">
          <a:solidFill>
            <a:srgbClr val="4D4D4D"/>
          </a:solidFill>
          <a:latin typeface="+mn-lt"/>
        </a:defRPr>
      </a:lvl2pPr>
      <a:lvl3pPr marL="180975" indent="-177800" algn="l" rtl="0" eaLnBrk="1" fontAlgn="base" hangingPunct="1">
        <a:spcBef>
          <a:spcPct val="30000"/>
        </a:spcBef>
        <a:spcAft>
          <a:spcPct val="0"/>
        </a:spcAft>
        <a:buChar char="•"/>
        <a:defRPr sz="1600">
          <a:solidFill>
            <a:srgbClr val="4D4D4D"/>
          </a:solidFill>
          <a:latin typeface="+mn-lt"/>
        </a:defRPr>
      </a:lvl3pPr>
      <a:lvl4pPr marL="411163" indent="-228600" algn="l" rtl="0" eaLnBrk="1" fontAlgn="base" hangingPunct="1">
        <a:spcBef>
          <a:spcPct val="30000"/>
        </a:spcBef>
        <a:spcAft>
          <a:spcPct val="0"/>
        </a:spcAft>
        <a:buChar char="–"/>
        <a:defRPr sz="1600">
          <a:solidFill>
            <a:srgbClr val="4D4D4D"/>
          </a:solidFill>
          <a:latin typeface="+mn-lt"/>
        </a:defRPr>
      </a:lvl4pPr>
      <a:lvl5pPr marL="641350" indent="-228600" algn="l" rtl="0" eaLnBrk="1" fontAlgn="base" hangingPunct="1">
        <a:spcBef>
          <a:spcPct val="30000"/>
        </a:spcBef>
        <a:spcAft>
          <a:spcPct val="0"/>
        </a:spcAft>
        <a:buChar char="–"/>
        <a:defRPr sz="1600">
          <a:solidFill>
            <a:srgbClr val="4D4D4D"/>
          </a:solidFill>
          <a:latin typeface="+mn-lt"/>
        </a:defRPr>
      </a:lvl5pPr>
      <a:lvl6pPr marL="1098550" indent="-228600" algn="l" rtl="0" eaLnBrk="1" fontAlgn="base" hangingPunct="1">
        <a:spcBef>
          <a:spcPct val="30000"/>
        </a:spcBef>
        <a:spcAft>
          <a:spcPct val="0"/>
        </a:spcAft>
        <a:buChar char="–"/>
        <a:defRPr sz="1600">
          <a:solidFill>
            <a:srgbClr val="4D4D4D"/>
          </a:solidFill>
          <a:latin typeface="+mn-lt"/>
        </a:defRPr>
      </a:lvl6pPr>
      <a:lvl7pPr marL="1555750" indent="-228600" algn="l" rtl="0" eaLnBrk="1" fontAlgn="base" hangingPunct="1">
        <a:spcBef>
          <a:spcPct val="30000"/>
        </a:spcBef>
        <a:spcAft>
          <a:spcPct val="0"/>
        </a:spcAft>
        <a:buChar char="–"/>
        <a:defRPr sz="1600">
          <a:solidFill>
            <a:srgbClr val="4D4D4D"/>
          </a:solidFill>
          <a:latin typeface="+mn-lt"/>
        </a:defRPr>
      </a:lvl7pPr>
      <a:lvl8pPr marL="2012950" indent="-228600" algn="l" rtl="0" eaLnBrk="1" fontAlgn="base" hangingPunct="1">
        <a:spcBef>
          <a:spcPct val="30000"/>
        </a:spcBef>
        <a:spcAft>
          <a:spcPct val="0"/>
        </a:spcAft>
        <a:buChar char="–"/>
        <a:defRPr sz="1600">
          <a:solidFill>
            <a:srgbClr val="4D4D4D"/>
          </a:solidFill>
          <a:latin typeface="+mn-lt"/>
        </a:defRPr>
      </a:lvl8pPr>
      <a:lvl9pPr marL="2470150" indent="-228600" algn="l" rtl="0" eaLnBrk="1" fontAlgn="base" hangingPunct="1">
        <a:spcBef>
          <a:spcPct val="30000"/>
        </a:spcBef>
        <a:spcAft>
          <a:spcPct val="0"/>
        </a:spcAft>
        <a:buChar char="–"/>
        <a:defRPr sz="1600">
          <a:solidFill>
            <a:srgbClr val="4D4D4D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R:\Depts\Communications\Marketing\Branding\PPT\white-bubble-border_3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9"/>
          <p:cNvSpPr txBox="1">
            <a:spLocks noChangeArrowheads="1"/>
          </p:cNvSpPr>
          <p:nvPr/>
        </p:nvSpPr>
        <p:spPr bwMode="auto">
          <a:xfrm>
            <a:off x="3387725" y="6021288"/>
            <a:ext cx="564832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r>
              <a:rPr lang="en-GB" sz="1600" b="1" i="1" dirty="0">
                <a:latin typeface="Frutiger Neue LT Pro Regular" pitchFamily="34" charset="0"/>
                <a:cs typeface="Arial" charset="0"/>
              </a:rPr>
              <a:t>Developing people for health and healthcare</a:t>
            </a:r>
          </a:p>
        </p:txBody>
      </p:sp>
      <p:sp>
        <p:nvSpPr>
          <p:cNvPr id="13" name="Round Same Side Corner Rectangle 12"/>
          <p:cNvSpPr/>
          <p:nvPr/>
        </p:nvSpPr>
        <p:spPr>
          <a:xfrm>
            <a:off x="395288" y="517525"/>
            <a:ext cx="4194175" cy="895350"/>
          </a:xfrm>
          <a:prstGeom prst="round2Same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4" name="Round Same Side Corner Rectangle 13"/>
          <p:cNvSpPr/>
          <p:nvPr/>
        </p:nvSpPr>
        <p:spPr>
          <a:xfrm rot="10800000">
            <a:off x="395537" y="1412875"/>
            <a:ext cx="4194175" cy="3148013"/>
          </a:xfrm>
          <a:prstGeom prst="round2Same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19" name="Picture 11" descr="R:\Depts\Communications\Marketing\Branding\Logo\NHS\NHS-Constitution-logo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00" y="5975052"/>
            <a:ext cx="622300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2" descr="R:\Depts\Communications\Marketing\Branding\Logo\SharedServices\SHARED-LETB-LOGO-WHITE-INVERSE.pn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4140" y="665242"/>
            <a:ext cx="2532076" cy="603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2482" y="593314"/>
            <a:ext cx="2414377" cy="143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</p:sldLayoutIdLst>
  <p:txStyles>
    <p:titleStyle>
      <a:lvl1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b="1">
          <a:solidFill>
            <a:srgbClr val="4D4D4D"/>
          </a:solidFill>
          <a:latin typeface="+mn-lt"/>
          <a:ea typeface="+mn-ea"/>
          <a:cs typeface="+mn-cs"/>
        </a:defRPr>
      </a:lvl1pPr>
      <a:lvl2pPr marL="1588" indent="455613" algn="l" rtl="0" eaLnBrk="0" fontAlgn="base" hangingPunct="0">
        <a:spcBef>
          <a:spcPct val="40000"/>
        </a:spcBef>
        <a:spcAft>
          <a:spcPct val="0"/>
        </a:spcAft>
        <a:defRPr sz="1600">
          <a:solidFill>
            <a:srgbClr val="4D4D4D"/>
          </a:solidFill>
          <a:latin typeface="+mn-lt"/>
        </a:defRPr>
      </a:lvl2pPr>
      <a:lvl3pPr marL="180975" indent="-177800" algn="l" rtl="0" eaLnBrk="0" fontAlgn="base" hangingPunct="0">
        <a:spcBef>
          <a:spcPct val="30000"/>
        </a:spcBef>
        <a:spcAft>
          <a:spcPct val="0"/>
        </a:spcAft>
        <a:buChar char="•"/>
        <a:defRPr sz="1600">
          <a:solidFill>
            <a:srgbClr val="4D4D4D"/>
          </a:solidFill>
          <a:latin typeface="+mn-lt"/>
        </a:defRPr>
      </a:lvl3pPr>
      <a:lvl4pPr marL="411163" indent="-228600" algn="l" rtl="0" eaLnBrk="0" fontAlgn="base" hangingPunct="0">
        <a:spcBef>
          <a:spcPct val="30000"/>
        </a:spcBef>
        <a:spcAft>
          <a:spcPct val="0"/>
        </a:spcAft>
        <a:buChar char="–"/>
        <a:defRPr sz="1600">
          <a:solidFill>
            <a:srgbClr val="4D4D4D"/>
          </a:solidFill>
          <a:latin typeface="+mn-lt"/>
        </a:defRPr>
      </a:lvl4pPr>
      <a:lvl5pPr marL="641350" indent="-228600" algn="l" rtl="0" eaLnBrk="0" fontAlgn="base" hangingPunct="0">
        <a:spcBef>
          <a:spcPct val="30000"/>
        </a:spcBef>
        <a:spcAft>
          <a:spcPct val="0"/>
        </a:spcAft>
        <a:buChar char="–"/>
        <a:defRPr sz="1600">
          <a:solidFill>
            <a:srgbClr val="4D4D4D"/>
          </a:solidFill>
          <a:latin typeface="+mn-lt"/>
        </a:defRPr>
      </a:lvl5pPr>
      <a:lvl6pPr marL="1098550" indent="-228600" algn="l" rtl="0" eaLnBrk="1" fontAlgn="base" hangingPunct="1">
        <a:spcBef>
          <a:spcPct val="30000"/>
        </a:spcBef>
        <a:spcAft>
          <a:spcPct val="0"/>
        </a:spcAft>
        <a:buChar char="–"/>
        <a:defRPr sz="1600">
          <a:solidFill>
            <a:srgbClr val="4D4D4D"/>
          </a:solidFill>
          <a:latin typeface="+mn-lt"/>
        </a:defRPr>
      </a:lvl6pPr>
      <a:lvl7pPr marL="1555750" indent="-228600" algn="l" rtl="0" eaLnBrk="1" fontAlgn="base" hangingPunct="1">
        <a:spcBef>
          <a:spcPct val="30000"/>
        </a:spcBef>
        <a:spcAft>
          <a:spcPct val="0"/>
        </a:spcAft>
        <a:buChar char="–"/>
        <a:defRPr sz="1600">
          <a:solidFill>
            <a:srgbClr val="4D4D4D"/>
          </a:solidFill>
          <a:latin typeface="+mn-lt"/>
        </a:defRPr>
      </a:lvl7pPr>
      <a:lvl8pPr marL="2012950" indent="-228600" algn="l" rtl="0" eaLnBrk="1" fontAlgn="base" hangingPunct="1">
        <a:spcBef>
          <a:spcPct val="30000"/>
        </a:spcBef>
        <a:spcAft>
          <a:spcPct val="0"/>
        </a:spcAft>
        <a:buChar char="–"/>
        <a:defRPr sz="1600">
          <a:solidFill>
            <a:srgbClr val="4D4D4D"/>
          </a:solidFill>
          <a:latin typeface="+mn-lt"/>
        </a:defRPr>
      </a:lvl8pPr>
      <a:lvl9pPr marL="2470150" indent="-228600" algn="l" rtl="0" eaLnBrk="1" fontAlgn="base" hangingPunct="1">
        <a:spcBef>
          <a:spcPct val="30000"/>
        </a:spcBef>
        <a:spcAft>
          <a:spcPct val="0"/>
        </a:spcAft>
        <a:buChar char="–"/>
        <a:defRPr sz="1600">
          <a:solidFill>
            <a:srgbClr val="4D4D4D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4A2CF0D-5F35-4735-9489-0D78E1C0F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B40CFC-F2ED-4137-B226-151E6DBC27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20AD6B-E0BE-46A2-BAE1-3CCC89B35B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7E59DD-7338-49F0-846D-8BD880841CEB}" type="datetimeFigureOut">
              <a:rPr lang="en-GB" smtClean="0"/>
              <a:t>12/06/2020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3DEC52-768F-4D7E-932C-C4504813EC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0F3E14-926B-4B34-B207-AA824649F2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33A35E-8AC8-4B3C-9036-E42E6A7C4D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010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2" r:id="rId1"/>
    <p:sldLayoutId id="2147483843" r:id="rId2"/>
    <p:sldLayoutId id="2147483844" r:id="rId3"/>
    <p:sldLayoutId id="2147483845" r:id="rId4"/>
    <p:sldLayoutId id="2147483846" r:id="rId5"/>
    <p:sldLayoutId id="2147483847" r:id="rId6"/>
    <p:sldLayoutId id="2147483848" r:id="rId7"/>
    <p:sldLayoutId id="2147483849" r:id="rId8"/>
    <p:sldLayoutId id="2147483850" r:id="rId9"/>
    <p:sldLayoutId id="2147483851" r:id="rId10"/>
    <p:sldLayoutId id="2147483852" r:id="rId11"/>
    <p:sldLayoutId id="2147483853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179512" y="684750"/>
            <a:ext cx="5194473" cy="2164027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2pPr>
            <a:lvl3pPr algn="l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3pPr>
            <a:lvl4pPr algn="l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4pPr>
            <a:lvl5pPr algn="l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5pPr>
            <a:lvl6pPr marL="457200" algn="l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6pPr>
            <a:lvl7pPr marL="914400" algn="l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7pPr>
            <a:lvl8pPr marL="1371600" algn="l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8pPr>
            <a:lvl9pPr marL="1828800" algn="l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en-GB" sz="3600" dirty="0">
                <a:solidFill>
                  <a:schemeClr val="bg1"/>
                </a:solidFill>
              </a:rPr>
              <a:t>Waltham Forest and Ilford</a:t>
            </a:r>
          </a:p>
          <a:p>
            <a:pPr>
              <a:lnSpc>
                <a:spcPct val="100000"/>
              </a:lnSpc>
            </a:pPr>
            <a:r>
              <a:rPr lang="en-GB" sz="3600" dirty="0">
                <a:solidFill>
                  <a:schemeClr val="bg1"/>
                </a:solidFill>
              </a:rPr>
              <a:t>GP trainers workshop</a:t>
            </a:r>
          </a:p>
          <a:p>
            <a:pPr>
              <a:buFontTx/>
              <a:buNone/>
            </a:pPr>
            <a:endParaRPr lang="en-GB" sz="2400" dirty="0">
              <a:solidFill>
                <a:schemeClr val="bg1"/>
              </a:solidFill>
            </a:endParaRPr>
          </a:p>
          <a:p>
            <a:pPr>
              <a:buFontTx/>
              <a:buNone/>
            </a:pPr>
            <a:endParaRPr lang="en-GB" sz="2400" dirty="0">
              <a:solidFill>
                <a:schemeClr val="bg1"/>
              </a:solidFill>
            </a:endParaRPr>
          </a:p>
          <a:p>
            <a:pPr>
              <a:buFontTx/>
              <a:buNone/>
            </a:pPr>
            <a:endParaRPr lang="en-GB" dirty="0">
              <a:solidFill>
                <a:schemeClr val="bg1"/>
              </a:solidFill>
            </a:endParaRPr>
          </a:p>
          <a:p>
            <a:pPr>
              <a:buFontTx/>
              <a:buNone/>
            </a:pPr>
            <a:r>
              <a:rPr lang="en-GB" sz="3600" dirty="0">
                <a:solidFill>
                  <a:schemeClr val="bg1"/>
                </a:solidFill>
              </a:rPr>
              <a:t>John Launer</a:t>
            </a:r>
          </a:p>
          <a:p>
            <a:pPr>
              <a:buFontTx/>
              <a:buNone/>
            </a:pPr>
            <a:endParaRPr lang="en-GB" sz="3600" dirty="0">
              <a:solidFill>
                <a:schemeClr val="bg1"/>
              </a:solidFill>
            </a:endParaRPr>
          </a:p>
          <a:p>
            <a:pPr>
              <a:buFontTx/>
              <a:buNone/>
            </a:pPr>
            <a:endParaRPr lang="en-GB" sz="3600" dirty="0">
              <a:solidFill>
                <a:schemeClr val="bg1"/>
              </a:solidFill>
            </a:endParaRPr>
          </a:p>
          <a:p>
            <a:pPr>
              <a:buFontTx/>
              <a:buNone/>
            </a:pPr>
            <a:r>
              <a:rPr lang="en-GB" sz="3600">
                <a:solidFill>
                  <a:schemeClr val="bg1"/>
                </a:solidFill>
              </a:rPr>
              <a:t>12 </a:t>
            </a:r>
            <a:r>
              <a:rPr lang="en-GB" sz="3600" dirty="0">
                <a:solidFill>
                  <a:schemeClr val="bg1"/>
                </a:solidFill>
              </a:rPr>
              <a:t>June 2020</a:t>
            </a:r>
          </a:p>
          <a:p>
            <a:pPr>
              <a:buFontTx/>
              <a:buNone/>
            </a:pPr>
            <a:endParaRPr lang="en-GB" sz="3600" dirty="0">
              <a:solidFill>
                <a:schemeClr val="bg1"/>
              </a:solidFill>
            </a:endParaRPr>
          </a:p>
          <a:p>
            <a:pPr>
              <a:buFontTx/>
              <a:buNone/>
            </a:pPr>
            <a:endParaRPr lang="en-GB" sz="3200" dirty="0">
              <a:solidFill>
                <a:schemeClr val="bg1"/>
              </a:solidFill>
            </a:endParaRPr>
          </a:p>
          <a:p>
            <a:pPr>
              <a:buFontTx/>
              <a:buNone/>
            </a:pPr>
            <a:endParaRPr lang="en-GB" sz="3200" dirty="0">
              <a:solidFill>
                <a:schemeClr val="bg1"/>
              </a:solidFill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579877" y="404664"/>
            <a:ext cx="3887788" cy="45719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1588" algn="l" rtl="0" eaLnBrk="1" fontAlgn="base" hangingPunct="1">
              <a:spcBef>
                <a:spcPct val="40000"/>
              </a:spcBef>
              <a:spcAft>
                <a:spcPct val="0"/>
              </a:spcAft>
              <a:defRPr sz="1600">
                <a:solidFill>
                  <a:srgbClr val="4D4D4D"/>
                </a:solidFill>
                <a:latin typeface="+mn-lt"/>
              </a:defRPr>
            </a:lvl2pPr>
            <a:lvl3pPr marL="180975" indent="-177800" algn="l" rtl="0" eaLnBrk="1" fontAlgn="base" hangingPunct="1">
              <a:spcBef>
                <a:spcPct val="30000"/>
              </a:spcBef>
              <a:spcAft>
                <a:spcPct val="0"/>
              </a:spcAft>
              <a:buChar char="•"/>
              <a:defRPr sz="1600">
                <a:solidFill>
                  <a:srgbClr val="4D4D4D"/>
                </a:solidFill>
                <a:latin typeface="+mn-lt"/>
              </a:defRPr>
            </a:lvl3pPr>
            <a:lvl4pPr marL="411163" indent="-228600" algn="l" rtl="0" eaLnBrk="1" fontAlgn="base" hangingPunct="1">
              <a:spcBef>
                <a:spcPct val="30000"/>
              </a:spcBef>
              <a:spcAft>
                <a:spcPct val="0"/>
              </a:spcAft>
              <a:buChar char="–"/>
              <a:defRPr sz="1600">
                <a:solidFill>
                  <a:srgbClr val="4D4D4D"/>
                </a:solidFill>
                <a:latin typeface="+mn-lt"/>
              </a:defRPr>
            </a:lvl4pPr>
            <a:lvl5pPr marL="641350" indent="-228600" algn="l" rtl="0" eaLnBrk="1" fontAlgn="base" hangingPunct="1">
              <a:spcBef>
                <a:spcPct val="30000"/>
              </a:spcBef>
              <a:spcAft>
                <a:spcPct val="0"/>
              </a:spcAft>
              <a:buChar char="–"/>
              <a:defRPr sz="1600">
                <a:solidFill>
                  <a:srgbClr val="4D4D4D"/>
                </a:solidFill>
                <a:latin typeface="+mn-lt"/>
              </a:defRPr>
            </a:lvl5pPr>
            <a:lvl6pPr marL="1098550" indent="-228600" algn="l" rtl="0" eaLnBrk="1" fontAlgn="base" hangingPunct="1">
              <a:spcBef>
                <a:spcPct val="30000"/>
              </a:spcBef>
              <a:spcAft>
                <a:spcPct val="0"/>
              </a:spcAft>
              <a:buChar char="–"/>
              <a:defRPr sz="1600">
                <a:solidFill>
                  <a:srgbClr val="4D4D4D"/>
                </a:solidFill>
                <a:latin typeface="+mn-lt"/>
              </a:defRPr>
            </a:lvl6pPr>
            <a:lvl7pPr marL="1555750" indent="-228600" algn="l" rtl="0" eaLnBrk="1" fontAlgn="base" hangingPunct="1">
              <a:spcBef>
                <a:spcPct val="30000"/>
              </a:spcBef>
              <a:spcAft>
                <a:spcPct val="0"/>
              </a:spcAft>
              <a:buChar char="–"/>
              <a:defRPr sz="1600">
                <a:solidFill>
                  <a:srgbClr val="4D4D4D"/>
                </a:solidFill>
                <a:latin typeface="+mn-lt"/>
              </a:defRPr>
            </a:lvl7pPr>
            <a:lvl8pPr marL="2012950" indent="-228600" algn="l" rtl="0" eaLnBrk="1" fontAlgn="base" hangingPunct="1">
              <a:spcBef>
                <a:spcPct val="30000"/>
              </a:spcBef>
              <a:spcAft>
                <a:spcPct val="0"/>
              </a:spcAft>
              <a:buChar char="–"/>
              <a:defRPr sz="1600">
                <a:solidFill>
                  <a:srgbClr val="4D4D4D"/>
                </a:solidFill>
                <a:latin typeface="+mn-lt"/>
              </a:defRPr>
            </a:lvl8pPr>
            <a:lvl9pPr marL="2470150" indent="-228600" algn="l" rtl="0" eaLnBrk="1" fontAlgn="base" hangingPunct="1">
              <a:spcBef>
                <a:spcPct val="30000"/>
              </a:spcBef>
              <a:spcAft>
                <a:spcPct val="0"/>
              </a:spcAft>
              <a:buChar char="–"/>
              <a:defRPr sz="1600">
                <a:solidFill>
                  <a:srgbClr val="4D4D4D"/>
                </a:solidFill>
                <a:latin typeface="+mn-lt"/>
              </a:defRPr>
            </a:lvl9pPr>
          </a:lstStyle>
          <a:p>
            <a:pPr>
              <a:defRPr/>
            </a:pPr>
            <a:endParaRPr lang="en-GB" dirty="0">
              <a:solidFill>
                <a:schemeClr val="tx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612775" y="3500438"/>
            <a:ext cx="3887788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ctr">
              <a:buNone/>
            </a:pPr>
            <a:endParaRPr lang="en-GB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98275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1701" y="546894"/>
            <a:ext cx="7720317" cy="57785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GB" b="1" dirty="0"/>
              <a:t>Recommended Zoom settings</a:t>
            </a:r>
            <a:endParaRPr lang="en-GB" sz="2000" b="1" dirty="0"/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827584" y="1484784"/>
            <a:ext cx="8277225" cy="4179888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80000"/>
              </a:lnSpc>
              <a:buNone/>
            </a:pPr>
            <a:endParaRPr lang="en-US" sz="2400" dirty="0">
              <a:ea typeface="ＭＳ Ｐゴシック" pitchFamily="34" charset="-128"/>
            </a:endParaRPr>
          </a:p>
          <a:p>
            <a:pPr marL="0" indent="0">
              <a:buNone/>
            </a:pPr>
            <a:r>
              <a:rPr lang="en-GB" sz="7200" b="1" dirty="0">
                <a:latin typeface="+mj-lt"/>
              </a:rPr>
              <a:t>Generally</a:t>
            </a:r>
            <a:r>
              <a:rPr lang="en-GB" sz="7200" dirty="0">
                <a:latin typeface="+mj-lt"/>
              </a:rPr>
              <a:t>:</a:t>
            </a:r>
          </a:p>
          <a:p>
            <a:pPr marL="0" indent="0">
              <a:buNone/>
            </a:pPr>
            <a:endParaRPr lang="en-GB" sz="7200" dirty="0">
              <a:latin typeface="+mj-lt"/>
            </a:endParaRPr>
          </a:p>
          <a:p>
            <a:r>
              <a:rPr lang="en-GB" sz="7200" b="1" dirty="0">
                <a:latin typeface="+mj-lt"/>
              </a:rPr>
              <a:t>Mute yourself when not speaking</a:t>
            </a:r>
          </a:p>
          <a:p>
            <a:r>
              <a:rPr lang="en-GB" sz="7200" b="1" dirty="0">
                <a:latin typeface="+mj-lt"/>
              </a:rPr>
              <a:t>Hide self view to reduce distraction </a:t>
            </a:r>
          </a:p>
          <a:p>
            <a:r>
              <a:rPr lang="en-GB" sz="7200" b="1" dirty="0">
                <a:latin typeface="+mj-lt"/>
              </a:rPr>
              <a:t>Switch between speaker and gallery view to maximise engagement</a:t>
            </a:r>
          </a:p>
          <a:p>
            <a:pPr marL="0" indent="0">
              <a:buNone/>
            </a:pPr>
            <a:endParaRPr lang="en-US" b="1" dirty="0"/>
          </a:p>
          <a:p>
            <a:pPr marL="137160" indent="0">
              <a:buNone/>
            </a:pPr>
            <a:r>
              <a:rPr lang="en-US" b="1" dirty="0"/>
              <a:t> </a:t>
            </a:r>
            <a:endParaRPr lang="en-GB" b="1" dirty="0"/>
          </a:p>
          <a:p>
            <a:pPr marL="0" indent="0">
              <a:buNone/>
            </a:pPr>
            <a:endParaRPr lang="en-US" sz="7200" b="1" dirty="0">
              <a:latin typeface="+mj-lt"/>
            </a:endParaRPr>
          </a:p>
          <a:p>
            <a:pPr marL="0" indent="0">
              <a:buNone/>
            </a:pPr>
            <a:r>
              <a:rPr lang="en-US" sz="7200" b="1" dirty="0">
                <a:latin typeface="+mj-lt"/>
              </a:rPr>
              <a:t>For watching a two-way conversation from a fishbowl:</a:t>
            </a:r>
          </a:p>
          <a:p>
            <a:pPr marL="0" indent="0">
              <a:buNone/>
            </a:pPr>
            <a:endParaRPr lang="en-US" sz="7200" b="1" dirty="0">
              <a:latin typeface="+mj-lt"/>
            </a:endParaRPr>
          </a:p>
          <a:p>
            <a:r>
              <a:rPr lang="en-US" sz="7200" b="1" dirty="0">
                <a:latin typeface="+mj-lt"/>
              </a:rPr>
              <a:t>Mute yourself</a:t>
            </a:r>
          </a:p>
          <a:p>
            <a:r>
              <a:rPr lang="en-US" sz="7200" b="1" dirty="0">
                <a:latin typeface="+mj-lt"/>
              </a:rPr>
              <a:t>Stop your video</a:t>
            </a:r>
          </a:p>
          <a:p>
            <a:r>
              <a:rPr lang="en-US" sz="7200" b="1" dirty="0">
                <a:latin typeface="+mj-lt"/>
              </a:rPr>
              <a:t>Go to Video Settings, look for Meetings, scroll down, tick “Hide non-video participants”</a:t>
            </a:r>
            <a:endParaRPr lang="en-US" sz="2400" dirty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114858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1701" y="546894"/>
            <a:ext cx="7720317" cy="57785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GB" dirty="0"/>
              <a:t>Cases for  discussion</a:t>
            </a:r>
            <a:endParaRPr lang="en-GB" sz="2000" dirty="0"/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827584" y="1484784"/>
            <a:ext cx="8277225" cy="4179888"/>
          </a:xfrm>
        </p:spPr>
        <p:txBody>
          <a:bodyPr>
            <a:normAutofit fontScale="32500" lnSpcReduction="20000"/>
          </a:bodyPr>
          <a:lstStyle/>
          <a:p>
            <a:pPr marL="0" indent="0">
              <a:lnSpc>
                <a:spcPct val="80000"/>
              </a:lnSpc>
              <a:buNone/>
            </a:pPr>
            <a:endParaRPr lang="en-US" sz="2400" dirty="0">
              <a:ea typeface="ＭＳ Ｐゴシック" pitchFamily="34" charset="-128"/>
            </a:endParaRPr>
          </a:p>
          <a:p>
            <a:pPr marL="137160" indent="0">
              <a:buNone/>
            </a:pPr>
            <a:r>
              <a:rPr lang="en-US" sz="7200" b="1" dirty="0">
                <a:latin typeface="+mj-lt"/>
              </a:rPr>
              <a:t>What </a:t>
            </a:r>
            <a:r>
              <a:rPr lang="en-US" sz="7200" b="1" i="1" dirty="0">
                <a:latin typeface="+mj-lt"/>
              </a:rPr>
              <a:t>current </a:t>
            </a:r>
            <a:r>
              <a:rPr lang="en-US" sz="7200" b="1" dirty="0">
                <a:latin typeface="+mj-lt"/>
              </a:rPr>
              <a:t>dilemmas do I have that would benefit from ‘talking things through’ confidentially?</a:t>
            </a:r>
            <a:endParaRPr lang="en-GB" sz="7200" b="1" dirty="0">
              <a:latin typeface="+mj-lt"/>
            </a:endParaRPr>
          </a:p>
          <a:p>
            <a:endParaRPr lang="en-US" dirty="0"/>
          </a:p>
          <a:p>
            <a:endParaRPr lang="en-US" dirty="0"/>
          </a:p>
          <a:p>
            <a:pPr marL="137160" indent="0">
              <a:buNone/>
            </a:pPr>
            <a:r>
              <a:rPr lang="en-US" dirty="0"/>
              <a:t> </a:t>
            </a:r>
            <a:endParaRPr lang="en-GB" dirty="0"/>
          </a:p>
          <a:p>
            <a:pPr marL="137160" indent="0">
              <a:buNone/>
            </a:pPr>
            <a:r>
              <a:rPr lang="en-US" sz="7200" b="1" dirty="0">
                <a:latin typeface="+mj-lt"/>
              </a:rPr>
              <a:t>NB: These scenarios need to be: -</a:t>
            </a:r>
            <a:endParaRPr lang="en-GB" sz="7200" b="1" dirty="0">
              <a:latin typeface="+mj-lt"/>
            </a:endParaRPr>
          </a:p>
          <a:p>
            <a:r>
              <a:rPr lang="en-US" sz="7200" b="1" dirty="0">
                <a:latin typeface="+mj-lt"/>
              </a:rPr>
              <a:t>CURRENT:  </a:t>
            </a:r>
            <a:r>
              <a:rPr lang="en-US" sz="7200" dirty="0">
                <a:latin typeface="+mj-lt"/>
              </a:rPr>
              <a:t>(not already solved / in the past)</a:t>
            </a:r>
            <a:endParaRPr lang="en-GB" sz="7200" dirty="0">
              <a:latin typeface="+mj-lt"/>
            </a:endParaRPr>
          </a:p>
          <a:p>
            <a:r>
              <a:rPr lang="en-US" sz="7200" b="1" dirty="0">
                <a:latin typeface="+mj-lt"/>
              </a:rPr>
              <a:t>REAL:  </a:t>
            </a:r>
            <a:r>
              <a:rPr lang="en-US" sz="7200" dirty="0">
                <a:latin typeface="+mj-lt"/>
              </a:rPr>
              <a:t>(not a hypothetical situation)</a:t>
            </a:r>
            <a:endParaRPr lang="en-GB" sz="7200" dirty="0">
              <a:latin typeface="+mj-lt"/>
            </a:endParaRPr>
          </a:p>
          <a:p>
            <a:r>
              <a:rPr lang="en-US" sz="7200" b="1" dirty="0">
                <a:latin typeface="+mj-lt"/>
              </a:rPr>
              <a:t>YOUR OWN:  </a:t>
            </a:r>
            <a:r>
              <a:rPr lang="en-US" sz="7200" dirty="0">
                <a:latin typeface="+mj-lt"/>
              </a:rPr>
              <a:t>(not someone else’s problem)</a:t>
            </a:r>
            <a:endParaRPr lang="en-GB" sz="7200" dirty="0">
              <a:latin typeface="+mj-lt"/>
            </a:endParaRPr>
          </a:p>
          <a:p>
            <a:r>
              <a:rPr lang="en-US" sz="7200" dirty="0">
                <a:latin typeface="+mj-lt"/>
              </a:rPr>
              <a:t> </a:t>
            </a:r>
            <a:r>
              <a:rPr lang="en-US" sz="7200" b="1" dirty="0">
                <a:latin typeface="+mj-lt"/>
              </a:rPr>
              <a:t>INDIVIDUAL: </a:t>
            </a:r>
            <a:r>
              <a:rPr lang="en-US" sz="7200" dirty="0">
                <a:latin typeface="+mj-lt"/>
              </a:rPr>
              <a:t>(dealing with a particular individual or team, not generic issues)</a:t>
            </a:r>
            <a:endParaRPr lang="en-GB" sz="7200" dirty="0">
              <a:latin typeface="+mj-lt"/>
            </a:endParaRPr>
          </a:p>
          <a:p>
            <a:r>
              <a:rPr lang="en-US" sz="7200" dirty="0">
                <a:latin typeface="+mj-lt"/>
              </a:rPr>
              <a:t> </a:t>
            </a:r>
            <a:r>
              <a:rPr lang="en-US" sz="7200" b="1" dirty="0">
                <a:latin typeface="+mj-lt"/>
              </a:rPr>
              <a:t>HOT </a:t>
            </a:r>
            <a:r>
              <a:rPr lang="en-US" sz="7200" dirty="0">
                <a:latin typeface="+mj-lt"/>
              </a:rPr>
              <a:t>(causing you concern but also suitable for sharing with the group)</a:t>
            </a:r>
            <a:endParaRPr lang="en-GB" sz="7200" dirty="0">
              <a:latin typeface="+mj-lt"/>
            </a:endParaRPr>
          </a:p>
          <a:p>
            <a:r>
              <a:rPr lang="en-US" dirty="0"/>
              <a:t> </a:t>
            </a:r>
            <a:endParaRPr lang="en-GB" dirty="0"/>
          </a:p>
          <a:p>
            <a:pPr marL="0" indent="0">
              <a:lnSpc>
                <a:spcPct val="80000"/>
              </a:lnSpc>
              <a:buNone/>
            </a:pPr>
            <a:endParaRPr lang="en-US" sz="2400" dirty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784377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1701" y="546894"/>
            <a:ext cx="7720317" cy="57785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GB" sz="4000" dirty="0"/>
              <a:t>The Seven Cs</a:t>
            </a:r>
            <a:br>
              <a:rPr lang="en-GB" dirty="0"/>
            </a:br>
            <a:r>
              <a:rPr lang="en-US" sz="2000" dirty="0"/>
              <a:t>.</a:t>
            </a:r>
            <a:endParaRPr lang="en-GB" sz="2000" dirty="0"/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827584" y="1484784"/>
            <a:ext cx="8277225" cy="4179888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US" sz="2400" dirty="0">
                <a:ea typeface="ＭＳ Ｐゴシック" pitchFamily="34" charset="-128"/>
                <a:cs typeface="Arial" charset="0"/>
              </a:rPr>
              <a:t>Conversations</a:t>
            </a:r>
            <a:br>
              <a:rPr lang="en-US" sz="2400" dirty="0">
                <a:ea typeface="ＭＳ Ｐゴシック" pitchFamily="34" charset="-128"/>
                <a:cs typeface="Arial" charset="0"/>
              </a:rPr>
            </a:br>
            <a:endParaRPr lang="en-US" sz="2400" dirty="0">
              <a:ea typeface="ＭＳ Ｐゴシック" pitchFamily="34" charset="-128"/>
              <a:cs typeface="Arial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US" sz="2400" dirty="0">
                <a:ea typeface="ＭＳ Ｐゴシック" pitchFamily="34" charset="-128"/>
                <a:cs typeface="Arial" charset="0"/>
              </a:rPr>
              <a:t>Curiosity</a:t>
            </a:r>
            <a:br>
              <a:rPr lang="en-US" sz="2400" dirty="0">
                <a:ea typeface="ＭＳ Ｐゴシック" pitchFamily="34" charset="-128"/>
                <a:cs typeface="Arial" charset="0"/>
              </a:rPr>
            </a:br>
            <a:endParaRPr lang="en-US" sz="2400" dirty="0">
              <a:ea typeface="ＭＳ Ｐゴシック" pitchFamily="34" charset="-128"/>
              <a:cs typeface="Arial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US" sz="2400" dirty="0">
                <a:ea typeface="ＭＳ Ｐゴシック" pitchFamily="34" charset="-128"/>
                <a:cs typeface="Arial" charset="0"/>
              </a:rPr>
              <a:t>Contexts</a:t>
            </a:r>
            <a:br>
              <a:rPr lang="en-US" sz="2400" dirty="0">
                <a:ea typeface="ＭＳ Ｐゴシック" pitchFamily="34" charset="-128"/>
                <a:cs typeface="Arial" charset="0"/>
              </a:rPr>
            </a:br>
            <a:endParaRPr lang="en-US" sz="2400" dirty="0">
              <a:ea typeface="ＭＳ Ｐゴシック" pitchFamily="34" charset="-128"/>
              <a:cs typeface="Arial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US" sz="2400" dirty="0">
                <a:ea typeface="ＭＳ Ｐゴシック" pitchFamily="34" charset="-128"/>
                <a:cs typeface="Arial" charset="0"/>
              </a:rPr>
              <a:t>Complexity</a:t>
            </a:r>
            <a:br>
              <a:rPr lang="en-US" sz="2400" dirty="0">
                <a:ea typeface="ＭＳ Ｐゴシック" pitchFamily="34" charset="-128"/>
                <a:cs typeface="Arial" charset="0"/>
              </a:rPr>
            </a:br>
            <a:endParaRPr lang="en-US" sz="2400" dirty="0">
              <a:ea typeface="ＭＳ Ｐゴシック" pitchFamily="34" charset="-128"/>
              <a:cs typeface="Arial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US" sz="2400" dirty="0">
                <a:ea typeface="ＭＳ Ｐゴシック" pitchFamily="34" charset="-128"/>
                <a:cs typeface="Arial" charset="0"/>
              </a:rPr>
              <a:t>Challenge</a:t>
            </a:r>
            <a:br>
              <a:rPr lang="en-US" sz="2400" dirty="0">
                <a:ea typeface="ＭＳ Ｐゴシック" pitchFamily="34" charset="-128"/>
                <a:cs typeface="Arial" charset="0"/>
              </a:rPr>
            </a:br>
            <a:endParaRPr lang="en-US" sz="2400" dirty="0">
              <a:ea typeface="ＭＳ Ｐゴシック" pitchFamily="34" charset="-128"/>
              <a:cs typeface="Arial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US" sz="2400" dirty="0">
                <a:ea typeface="ＭＳ Ｐゴシック" pitchFamily="34" charset="-128"/>
                <a:cs typeface="Arial" charset="0"/>
              </a:rPr>
              <a:t>Caution</a:t>
            </a:r>
            <a:br>
              <a:rPr lang="en-US" sz="2400" dirty="0">
                <a:ea typeface="ＭＳ Ｐゴシック" pitchFamily="34" charset="-128"/>
                <a:cs typeface="Arial" charset="0"/>
              </a:rPr>
            </a:br>
            <a:endParaRPr lang="en-US" sz="2400" dirty="0">
              <a:ea typeface="ＭＳ Ｐゴシック" pitchFamily="34" charset="-128"/>
              <a:cs typeface="Arial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US" sz="2400" dirty="0">
                <a:ea typeface="ＭＳ Ｐゴシック" pitchFamily="34" charset="-128"/>
                <a:cs typeface="Arial" charset="0"/>
              </a:rPr>
              <a:t>Care</a:t>
            </a:r>
          </a:p>
          <a:p>
            <a:pPr marL="0" indent="0">
              <a:lnSpc>
                <a:spcPct val="80000"/>
              </a:lnSpc>
            </a:pPr>
            <a:endParaRPr lang="en-US" sz="2400" dirty="0">
              <a:solidFill>
                <a:srgbClr val="4D4D4D"/>
              </a:solidFill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483543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1701" y="546894"/>
            <a:ext cx="7720317" cy="577850"/>
          </a:xfrm>
        </p:spPr>
        <p:txBody>
          <a:bodyPr>
            <a:normAutofit fontScale="90000"/>
          </a:bodyPr>
          <a:lstStyle/>
          <a:p>
            <a:pPr>
              <a:defRPr/>
            </a:pPr>
            <a:br>
              <a:rPr lang="en-GB" dirty="0"/>
            </a:br>
            <a:r>
              <a:rPr lang="en-US" sz="2000" dirty="0"/>
              <a:t>.</a:t>
            </a:r>
            <a:endParaRPr lang="en-GB" sz="2000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5F470E6-1BEF-4E21-84DC-13F8B35C05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947" y="546894"/>
            <a:ext cx="8023823" cy="5496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8956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20080" y="674688"/>
            <a:ext cx="7772400" cy="5562600"/>
          </a:xfrm>
          <a:solidFill>
            <a:srgbClr val="660066"/>
          </a:solidFill>
        </p:spPr>
        <p:txBody>
          <a:bodyPr>
            <a:normAutofit/>
          </a:bodyPr>
          <a:lstStyle/>
          <a:p>
            <a:pPr algn="ctr" eaLnBrk="1" hangingPunct="1"/>
            <a:r>
              <a:rPr lang="en-GB" sz="3600" b="1" dirty="0">
                <a:solidFill>
                  <a:schemeClr val="bg1"/>
                </a:solidFill>
              </a:rPr>
              <a:t>www.conversationsinvitingchange.com</a:t>
            </a:r>
            <a:r>
              <a:rPr lang="en-GB" sz="3600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88140632"/>
      </p:ext>
    </p:extLst>
  </p:cSld>
  <p:clrMapOvr>
    <a:masterClrMapping/>
  </p:clrMapOvr>
</p:sld>
</file>

<file path=ppt/theme/theme1.xml><?xml version="1.0" encoding="utf-8"?>
<a:theme xmlns:a="http://schemas.openxmlformats.org/drawingml/2006/main" name="HE SS_Powerpoint template">
  <a:themeElements>
    <a:clrScheme name="1_NHS white logo 1">
      <a:dk1>
        <a:srgbClr val="5BBF21"/>
      </a:dk1>
      <a:lt1>
        <a:srgbClr val="FFFFFF"/>
      </a:lt1>
      <a:dk2>
        <a:srgbClr val="5BBF21"/>
      </a:dk2>
      <a:lt2>
        <a:srgbClr val="FFFFFF"/>
      </a:lt2>
      <a:accent1>
        <a:srgbClr val="5BBF21"/>
      </a:accent1>
      <a:accent2>
        <a:srgbClr val="0091C9"/>
      </a:accent2>
      <a:accent3>
        <a:srgbClr val="FFFFFF"/>
      </a:accent3>
      <a:accent4>
        <a:srgbClr val="4CA31B"/>
      </a:accent4>
      <a:accent5>
        <a:srgbClr val="B5DCAB"/>
      </a:accent5>
      <a:accent6>
        <a:srgbClr val="0083B6"/>
      </a:accent6>
      <a:hlink>
        <a:srgbClr val="A00054"/>
      </a:hlink>
      <a:folHlink>
        <a:srgbClr val="E28C05"/>
      </a:folHlink>
    </a:clrScheme>
    <a:fontScheme name="1_NHS white log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NHS white logo 1">
        <a:dk1>
          <a:srgbClr val="5BBF21"/>
        </a:dk1>
        <a:lt1>
          <a:srgbClr val="FFFFFF"/>
        </a:lt1>
        <a:dk2>
          <a:srgbClr val="5BBF21"/>
        </a:dk2>
        <a:lt2>
          <a:srgbClr val="FFFFFF"/>
        </a:lt2>
        <a:accent1>
          <a:srgbClr val="5BBF21"/>
        </a:accent1>
        <a:accent2>
          <a:srgbClr val="0091C9"/>
        </a:accent2>
        <a:accent3>
          <a:srgbClr val="FFFFFF"/>
        </a:accent3>
        <a:accent4>
          <a:srgbClr val="4CA31B"/>
        </a:accent4>
        <a:accent5>
          <a:srgbClr val="B5DCAB"/>
        </a:accent5>
        <a:accent6>
          <a:srgbClr val="0083B6"/>
        </a:accent6>
        <a:hlink>
          <a:srgbClr val="A00054"/>
        </a:hlink>
        <a:folHlink>
          <a:srgbClr val="E28C0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NHS white logo 2">
        <a:dk1>
          <a:srgbClr val="006B54"/>
        </a:dk1>
        <a:lt1>
          <a:srgbClr val="FFFFFF"/>
        </a:lt1>
        <a:dk2>
          <a:srgbClr val="006B54"/>
        </a:dk2>
        <a:lt2>
          <a:srgbClr val="FFFFFF"/>
        </a:lt2>
        <a:accent1>
          <a:srgbClr val="006B54"/>
        </a:accent1>
        <a:accent2>
          <a:srgbClr val="0091C9"/>
        </a:accent2>
        <a:accent3>
          <a:srgbClr val="FFFFFF"/>
        </a:accent3>
        <a:accent4>
          <a:srgbClr val="005A46"/>
        </a:accent4>
        <a:accent5>
          <a:srgbClr val="AABAB3"/>
        </a:accent5>
        <a:accent6>
          <a:srgbClr val="0083B6"/>
        </a:accent6>
        <a:hlink>
          <a:srgbClr val="A00054"/>
        </a:hlink>
        <a:folHlink>
          <a:srgbClr val="E28C0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NHS white logo 3">
        <a:dk1>
          <a:srgbClr val="00AA9E"/>
        </a:dk1>
        <a:lt1>
          <a:srgbClr val="FFFFFF"/>
        </a:lt1>
        <a:dk2>
          <a:srgbClr val="00AA9E"/>
        </a:dk2>
        <a:lt2>
          <a:srgbClr val="FFFFFF"/>
        </a:lt2>
        <a:accent1>
          <a:srgbClr val="00AA9E"/>
        </a:accent1>
        <a:accent2>
          <a:srgbClr val="0091C9"/>
        </a:accent2>
        <a:accent3>
          <a:srgbClr val="FFFFFF"/>
        </a:accent3>
        <a:accent4>
          <a:srgbClr val="009186"/>
        </a:accent4>
        <a:accent5>
          <a:srgbClr val="AAD2CC"/>
        </a:accent5>
        <a:accent6>
          <a:srgbClr val="0083B6"/>
        </a:accent6>
        <a:hlink>
          <a:srgbClr val="A00054"/>
        </a:hlink>
        <a:folHlink>
          <a:srgbClr val="E28C0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NHS white logo 4">
        <a:dk1>
          <a:srgbClr val="00ADC6"/>
        </a:dk1>
        <a:lt1>
          <a:srgbClr val="FFFFFF"/>
        </a:lt1>
        <a:dk2>
          <a:srgbClr val="00ADC6"/>
        </a:dk2>
        <a:lt2>
          <a:srgbClr val="FFFFFF"/>
        </a:lt2>
        <a:accent1>
          <a:srgbClr val="00ADC6"/>
        </a:accent1>
        <a:accent2>
          <a:srgbClr val="009E49"/>
        </a:accent2>
        <a:accent3>
          <a:srgbClr val="FFFFFF"/>
        </a:accent3>
        <a:accent4>
          <a:srgbClr val="0093A9"/>
        </a:accent4>
        <a:accent5>
          <a:srgbClr val="AAD3DF"/>
        </a:accent5>
        <a:accent6>
          <a:srgbClr val="008F41"/>
        </a:accent6>
        <a:hlink>
          <a:srgbClr val="A00054"/>
        </a:hlink>
        <a:folHlink>
          <a:srgbClr val="E28C0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NHS white logo 5">
        <a:dk1>
          <a:srgbClr val="003893"/>
        </a:dk1>
        <a:lt1>
          <a:srgbClr val="FFFFFF"/>
        </a:lt1>
        <a:dk2>
          <a:srgbClr val="003893"/>
        </a:dk2>
        <a:lt2>
          <a:srgbClr val="FFFFFF"/>
        </a:lt2>
        <a:accent1>
          <a:srgbClr val="003893"/>
        </a:accent1>
        <a:accent2>
          <a:srgbClr val="009E49"/>
        </a:accent2>
        <a:accent3>
          <a:srgbClr val="FFFFFF"/>
        </a:accent3>
        <a:accent4>
          <a:srgbClr val="002E7D"/>
        </a:accent4>
        <a:accent5>
          <a:srgbClr val="AAAEC8"/>
        </a:accent5>
        <a:accent6>
          <a:srgbClr val="008F41"/>
        </a:accent6>
        <a:hlink>
          <a:srgbClr val="A00054"/>
        </a:hlink>
        <a:folHlink>
          <a:srgbClr val="E28C0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NHS white logo 6">
        <a:dk1>
          <a:srgbClr val="56008C"/>
        </a:dk1>
        <a:lt1>
          <a:srgbClr val="FFFFFF"/>
        </a:lt1>
        <a:dk2>
          <a:srgbClr val="56008C"/>
        </a:dk2>
        <a:lt2>
          <a:srgbClr val="FFFFFF"/>
        </a:lt2>
        <a:accent1>
          <a:srgbClr val="56008C"/>
        </a:accent1>
        <a:accent2>
          <a:srgbClr val="009E49"/>
        </a:accent2>
        <a:accent3>
          <a:srgbClr val="FFFFFF"/>
        </a:accent3>
        <a:accent4>
          <a:srgbClr val="480077"/>
        </a:accent4>
        <a:accent5>
          <a:srgbClr val="B4AAC5"/>
        </a:accent5>
        <a:accent6>
          <a:srgbClr val="008F41"/>
        </a:accent6>
        <a:hlink>
          <a:srgbClr val="A00054"/>
        </a:hlink>
        <a:folHlink>
          <a:srgbClr val="E28C0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NHS white logo 7">
        <a:dk1>
          <a:srgbClr val="A00054"/>
        </a:dk1>
        <a:lt1>
          <a:srgbClr val="FFFFFF"/>
        </a:lt1>
        <a:dk2>
          <a:srgbClr val="A00054"/>
        </a:dk2>
        <a:lt2>
          <a:srgbClr val="FFFFFF"/>
        </a:lt2>
        <a:accent1>
          <a:srgbClr val="A00054"/>
        </a:accent1>
        <a:accent2>
          <a:srgbClr val="0091C9"/>
        </a:accent2>
        <a:accent3>
          <a:srgbClr val="FFFFFF"/>
        </a:accent3>
        <a:accent4>
          <a:srgbClr val="880046"/>
        </a:accent4>
        <a:accent5>
          <a:srgbClr val="CDAAB3"/>
        </a:accent5>
        <a:accent6>
          <a:srgbClr val="0083B6"/>
        </a:accent6>
        <a:hlink>
          <a:srgbClr val="009E49"/>
        </a:hlink>
        <a:folHlink>
          <a:srgbClr val="E28C0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NHS white logo 8">
        <a:dk1>
          <a:srgbClr val="E28C05"/>
        </a:dk1>
        <a:lt1>
          <a:srgbClr val="FFFFFF"/>
        </a:lt1>
        <a:dk2>
          <a:srgbClr val="E28C05"/>
        </a:dk2>
        <a:lt2>
          <a:srgbClr val="FFFFFF"/>
        </a:lt2>
        <a:accent1>
          <a:srgbClr val="E28C05"/>
        </a:accent1>
        <a:accent2>
          <a:srgbClr val="0091C9"/>
        </a:accent2>
        <a:accent3>
          <a:srgbClr val="FFFFFF"/>
        </a:accent3>
        <a:accent4>
          <a:srgbClr val="C17703"/>
        </a:accent4>
        <a:accent5>
          <a:srgbClr val="EEC5AA"/>
        </a:accent5>
        <a:accent6>
          <a:srgbClr val="0083B6"/>
        </a:accent6>
        <a:hlink>
          <a:srgbClr val="009E49"/>
        </a:hlink>
        <a:folHlink>
          <a:srgbClr val="A0005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NHS white logo 9">
        <a:dk1>
          <a:srgbClr val="0072C6"/>
        </a:dk1>
        <a:lt1>
          <a:srgbClr val="FFFFFF"/>
        </a:lt1>
        <a:dk2>
          <a:srgbClr val="0072C6"/>
        </a:dk2>
        <a:lt2>
          <a:srgbClr val="FFFFFF"/>
        </a:lt2>
        <a:accent1>
          <a:srgbClr val="0072C6"/>
        </a:accent1>
        <a:accent2>
          <a:srgbClr val="009E49"/>
        </a:accent2>
        <a:accent3>
          <a:srgbClr val="FFFFFF"/>
        </a:accent3>
        <a:accent4>
          <a:srgbClr val="0060A9"/>
        </a:accent4>
        <a:accent5>
          <a:srgbClr val="AABCDF"/>
        </a:accent5>
        <a:accent6>
          <a:srgbClr val="008F41"/>
        </a:accent6>
        <a:hlink>
          <a:srgbClr val="A00054"/>
        </a:hlink>
        <a:folHlink>
          <a:srgbClr val="E28C0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D_Generic_Template">
  <a:themeElements>
    <a:clrScheme name="LD_Generic_Template 1">
      <a:dk1>
        <a:srgbClr val="5BBF21"/>
      </a:dk1>
      <a:lt1>
        <a:srgbClr val="FFFFFF"/>
      </a:lt1>
      <a:dk2>
        <a:srgbClr val="5BBF21"/>
      </a:dk2>
      <a:lt2>
        <a:srgbClr val="FFFFFF"/>
      </a:lt2>
      <a:accent1>
        <a:srgbClr val="5BBF21"/>
      </a:accent1>
      <a:accent2>
        <a:srgbClr val="0091C9"/>
      </a:accent2>
      <a:accent3>
        <a:srgbClr val="FFFFFF"/>
      </a:accent3>
      <a:accent4>
        <a:srgbClr val="4CA31B"/>
      </a:accent4>
      <a:accent5>
        <a:srgbClr val="B5DCAB"/>
      </a:accent5>
      <a:accent6>
        <a:srgbClr val="0083B6"/>
      </a:accent6>
      <a:hlink>
        <a:srgbClr val="A00054"/>
      </a:hlink>
      <a:folHlink>
        <a:srgbClr val="E28C05"/>
      </a:folHlink>
    </a:clrScheme>
    <a:fontScheme name="LD_Generic_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LD_Generic_Template 1">
        <a:dk1>
          <a:srgbClr val="5BBF21"/>
        </a:dk1>
        <a:lt1>
          <a:srgbClr val="FFFFFF"/>
        </a:lt1>
        <a:dk2>
          <a:srgbClr val="5BBF21"/>
        </a:dk2>
        <a:lt2>
          <a:srgbClr val="FFFFFF"/>
        </a:lt2>
        <a:accent1>
          <a:srgbClr val="5BBF21"/>
        </a:accent1>
        <a:accent2>
          <a:srgbClr val="0091C9"/>
        </a:accent2>
        <a:accent3>
          <a:srgbClr val="FFFFFF"/>
        </a:accent3>
        <a:accent4>
          <a:srgbClr val="4CA31B"/>
        </a:accent4>
        <a:accent5>
          <a:srgbClr val="B5DCAB"/>
        </a:accent5>
        <a:accent6>
          <a:srgbClr val="0083B6"/>
        </a:accent6>
        <a:hlink>
          <a:srgbClr val="A00054"/>
        </a:hlink>
        <a:folHlink>
          <a:srgbClr val="E28C0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D_Generic_Template 2">
        <a:dk1>
          <a:srgbClr val="006B54"/>
        </a:dk1>
        <a:lt1>
          <a:srgbClr val="FFFFFF"/>
        </a:lt1>
        <a:dk2>
          <a:srgbClr val="006B54"/>
        </a:dk2>
        <a:lt2>
          <a:srgbClr val="FFFFFF"/>
        </a:lt2>
        <a:accent1>
          <a:srgbClr val="006B54"/>
        </a:accent1>
        <a:accent2>
          <a:srgbClr val="0091C9"/>
        </a:accent2>
        <a:accent3>
          <a:srgbClr val="FFFFFF"/>
        </a:accent3>
        <a:accent4>
          <a:srgbClr val="005A46"/>
        </a:accent4>
        <a:accent5>
          <a:srgbClr val="AABAB3"/>
        </a:accent5>
        <a:accent6>
          <a:srgbClr val="0083B6"/>
        </a:accent6>
        <a:hlink>
          <a:srgbClr val="A00054"/>
        </a:hlink>
        <a:folHlink>
          <a:srgbClr val="E28C0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D_Generic_Template 3">
        <a:dk1>
          <a:srgbClr val="00AA9E"/>
        </a:dk1>
        <a:lt1>
          <a:srgbClr val="FFFFFF"/>
        </a:lt1>
        <a:dk2>
          <a:srgbClr val="00AA9E"/>
        </a:dk2>
        <a:lt2>
          <a:srgbClr val="FFFFFF"/>
        </a:lt2>
        <a:accent1>
          <a:srgbClr val="00AA9E"/>
        </a:accent1>
        <a:accent2>
          <a:srgbClr val="0091C9"/>
        </a:accent2>
        <a:accent3>
          <a:srgbClr val="FFFFFF"/>
        </a:accent3>
        <a:accent4>
          <a:srgbClr val="009186"/>
        </a:accent4>
        <a:accent5>
          <a:srgbClr val="AAD2CC"/>
        </a:accent5>
        <a:accent6>
          <a:srgbClr val="0083B6"/>
        </a:accent6>
        <a:hlink>
          <a:srgbClr val="A00054"/>
        </a:hlink>
        <a:folHlink>
          <a:srgbClr val="E28C0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D_Generic_Template 4">
        <a:dk1>
          <a:srgbClr val="00ADC6"/>
        </a:dk1>
        <a:lt1>
          <a:srgbClr val="FFFFFF"/>
        </a:lt1>
        <a:dk2>
          <a:srgbClr val="00ADC6"/>
        </a:dk2>
        <a:lt2>
          <a:srgbClr val="FFFFFF"/>
        </a:lt2>
        <a:accent1>
          <a:srgbClr val="00ADC6"/>
        </a:accent1>
        <a:accent2>
          <a:srgbClr val="009E49"/>
        </a:accent2>
        <a:accent3>
          <a:srgbClr val="FFFFFF"/>
        </a:accent3>
        <a:accent4>
          <a:srgbClr val="0093A9"/>
        </a:accent4>
        <a:accent5>
          <a:srgbClr val="AAD3DF"/>
        </a:accent5>
        <a:accent6>
          <a:srgbClr val="008F41"/>
        </a:accent6>
        <a:hlink>
          <a:srgbClr val="A00054"/>
        </a:hlink>
        <a:folHlink>
          <a:srgbClr val="E28C0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D_Generic_Template 5">
        <a:dk1>
          <a:srgbClr val="003893"/>
        </a:dk1>
        <a:lt1>
          <a:srgbClr val="FFFFFF"/>
        </a:lt1>
        <a:dk2>
          <a:srgbClr val="003893"/>
        </a:dk2>
        <a:lt2>
          <a:srgbClr val="FFFFFF"/>
        </a:lt2>
        <a:accent1>
          <a:srgbClr val="003893"/>
        </a:accent1>
        <a:accent2>
          <a:srgbClr val="009E49"/>
        </a:accent2>
        <a:accent3>
          <a:srgbClr val="FFFFFF"/>
        </a:accent3>
        <a:accent4>
          <a:srgbClr val="002E7D"/>
        </a:accent4>
        <a:accent5>
          <a:srgbClr val="AAAEC8"/>
        </a:accent5>
        <a:accent6>
          <a:srgbClr val="008F41"/>
        </a:accent6>
        <a:hlink>
          <a:srgbClr val="A00054"/>
        </a:hlink>
        <a:folHlink>
          <a:srgbClr val="E28C0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D_Generic_Template 6">
        <a:dk1>
          <a:srgbClr val="56008C"/>
        </a:dk1>
        <a:lt1>
          <a:srgbClr val="FFFFFF"/>
        </a:lt1>
        <a:dk2>
          <a:srgbClr val="56008C"/>
        </a:dk2>
        <a:lt2>
          <a:srgbClr val="FFFFFF"/>
        </a:lt2>
        <a:accent1>
          <a:srgbClr val="56008C"/>
        </a:accent1>
        <a:accent2>
          <a:srgbClr val="009E49"/>
        </a:accent2>
        <a:accent3>
          <a:srgbClr val="FFFFFF"/>
        </a:accent3>
        <a:accent4>
          <a:srgbClr val="480077"/>
        </a:accent4>
        <a:accent5>
          <a:srgbClr val="B4AAC5"/>
        </a:accent5>
        <a:accent6>
          <a:srgbClr val="008F41"/>
        </a:accent6>
        <a:hlink>
          <a:srgbClr val="A00054"/>
        </a:hlink>
        <a:folHlink>
          <a:srgbClr val="E28C0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D_Generic_Template 7">
        <a:dk1>
          <a:srgbClr val="A00054"/>
        </a:dk1>
        <a:lt1>
          <a:srgbClr val="FFFFFF"/>
        </a:lt1>
        <a:dk2>
          <a:srgbClr val="A00054"/>
        </a:dk2>
        <a:lt2>
          <a:srgbClr val="FFFFFF"/>
        </a:lt2>
        <a:accent1>
          <a:srgbClr val="A00054"/>
        </a:accent1>
        <a:accent2>
          <a:srgbClr val="0091C9"/>
        </a:accent2>
        <a:accent3>
          <a:srgbClr val="FFFFFF"/>
        </a:accent3>
        <a:accent4>
          <a:srgbClr val="880046"/>
        </a:accent4>
        <a:accent5>
          <a:srgbClr val="CDAAB3"/>
        </a:accent5>
        <a:accent6>
          <a:srgbClr val="0083B6"/>
        </a:accent6>
        <a:hlink>
          <a:srgbClr val="009E49"/>
        </a:hlink>
        <a:folHlink>
          <a:srgbClr val="E28C0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D_Generic_Template 8">
        <a:dk1>
          <a:srgbClr val="E28C05"/>
        </a:dk1>
        <a:lt1>
          <a:srgbClr val="FFFFFF"/>
        </a:lt1>
        <a:dk2>
          <a:srgbClr val="E28C05"/>
        </a:dk2>
        <a:lt2>
          <a:srgbClr val="FFFFFF"/>
        </a:lt2>
        <a:accent1>
          <a:srgbClr val="E28C05"/>
        </a:accent1>
        <a:accent2>
          <a:srgbClr val="0091C9"/>
        </a:accent2>
        <a:accent3>
          <a:srgbClr val="FFFFFF"/>
        </a:accent3>
        <a:accent4>
          <a:srgbClr val="C17703"/>
        </a:accent4>
        <a:accent5>
          <a:srgbClr val="EEC5AA"/>
        </a:accent5>
        <a:accent6>
          <a:srgbClr val="0083B6"/>
        </a:accent6>
        <a:hlink>
          <a:srgbClr val="009E49"/>
        </a:hlink>
        <a:folHlink>
          <a:srgbClr val="A0005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D_Generic_Template 9">
        <a:dk1>
          <a:srgbClr val="0072C6"/>
        </a:dk1>
        <a:lt1>
          <a:srgbClr val="FFFFFF"/>
        </a:lt1>
        <a:dk2>
          <a:srgbClr val="0072C6"/>
        </a:dk2>
        <a:lt2>
          <a:srgbClr val="FFFFFF"/>
        </a:lt2>
        <a:accent1>
          <a:srgbClr val="0072C6"/>
        </a:accent1>
        <a:accent2>
          <a:srgbClr val="009E49"/>
        </a:accent2>
        <a:accent3>
          <a:srgbClr val="FFFFFF"/>
        </a:accent3>
        <a:accent4>
          <a:srgbClr val="0060A9"/>
        </a:accent4>
        <a:accent5>
          <a:srgbClr val="AABCDF"/>
        </a:accent5>
        <a:accent6>
          <a:srgbClr val="008F41"/>
        </a:accent6>
        <a:hlink>
          <a:srgbClr val="A00054"/>
        </a:hlink>
        <a:folHlink>
          <a:srgbClr val="E28C0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HE SS_Powerpoint template</Template>
  <TotalTime>1109</TotalTime>
  <Words>186</Words>
  <Application>Microsoft Office PowerPoint</Application>
  <PresentationFormat>On-screen Show (4:3)</PresentationFormat>
  <Paragraphs>49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Arial</vt:lpstr>
      <vt:lpstr>Calibri</vt:lpstr>
      <vt:lpstr>Calibri Light</vt:lpstr>
      <vt:lpstr>Frutiger Neue LT Pro Regular</vt:lpstr>
      <vt:lpstr>Times New Roman</vt:lpstr>
      <vt:lpstr>HE SS_Powerpoint template</vt:lpstr>
      <vt:lpstr>LD_Generic_Template</vt:lpstr>
      <vt:lpstr>Office Theme</vt:lpstr>
      <vt:lpstr>PowerPoint Presentation</vt:lpstr>
      <vt:lpstr>Recommended Zoom settings</vt:lpstr>
      <vt:lpstr>Cases for  discussion</vt:lpstr>
      <vt:lpstr>The Seven Cs .</vt:lpstr>
      <vt:lpstr> .</vt:lpstr>
      <vt:lpstr>www.conversationsinvitingchange.com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MILNE, Frances</dc:creator>
  <cp:lastModifiedBy>john launer</cp:lastModifiedBy>
  <cp:revision>108</cp:revision>
  <cp:lastPrinted>2018-06-11T20:21:20Z</cp:lastPrinted>
  <dcterms:created xsi:type="dcterms:W3CDTF">2014-01-08T10:00:55Z</dcterms:created>
  <dcterms:modified xsi:type="dcterms:W3CDTF">2020-06-12T13:48:09Z</dcterms:modified>
</cp:coreProperties>
</file>